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03D58970" w14:textId="2F14D5A3" w:rsidR="00D727A4" w:rsidRPr="007F754A" w:rsidRDefault="000A5C2A" w:rsidP="002C7BEF">
      <w:pPr>
        <w:jc w:val="center"/>
        <w:rPr>
          <w:rFonts w:ascii="Calibri" w:hAnsi="Calibri" w:cs="Arial"/>
          <w:sz w:val="22"/>
          <w:szCs w:val="22"/>
        </w:rPr>
      </w:pPr>
      <w:r>
        <w:rPr>
          <w:rFonts w:ascii="Calibri" w:hAnsi="Calibri" w:cs="Arial"/>
          <w:noProof/>
          <w:sz w:val="22"/>
          <w:szCs w:val="22"/>
        </w:rPr>
        <w:drawing>
          <wp:inline distT="0" distB="0" distL="0" distR="0" wp14:anchorId="4D548895" wp14:editId="409D86E9">
            <wp:extent cx="2990609" cy="504825"/>
            <wp:effectExtent l="0" t="0" r="635" b="0"/>
            <wp:docPr id="1" name="Picture 1" descr="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ES_logo_green.jpg"/>
                    <pic:cNvPicPr/>
                  </pic:nvPicPr>
                  <pic:blipFill>
                    <a:blip r:embed="rId99" cstate="print">
                      <a:extLst>
                        <a:ext uri="{28A0092B-C50C-407E-A947-70E740481C1C}">
                          <a14:useLocalDpi xmlns:a14="http://schemas.microsoft.com/office/drawing/2010/main" val="0"/>
                        </a:ext>
                      </a:extLst>
                    </a:blip>
                    <a:stretch>
                      <a:fillRect/>
                    </a:stretch>
                  </pic:blipFill>
                  <pic:spPr>
                    <a:xfrm>
                      <a:off x="0" y="0"/>
                      <a:ext cx="3032684" cy="511927"/>
                    </a:xfrm>
                    <a:prstGeom prst="rect">
                      <a:avLst/>
                    </a:prstGeom>
                  </pic:spPr>
                </pic:pic>
              </a:graphicData>
            </a:graphic>
          </wp:inline>
        </w:drawing>
      </w:r>
    </w:p>
    <w:p w14:paraId="32062F7B" w14:textId="7D5386D0" w:rsidR="00D727A4" w:rsidRPr="007F754A" w:rsidRDefault="000723CA" w:rsidP="00830574">
      <w:pPr>
        <w:spacing w:before="360"/>
        <w:jc w:val="center"/>
        <w:rPr>
          <w:rFonts w:ascii="Calibri" w:hAnsi="Calibri" w:cs="Arial"/>
          <w:b/>
          <w:smallCaps/>
        </w:rPr>
      </w:pPr>
      <w:r>
        <w:rPr>
          <w:rFonts w:ascii="Calibri" w:hAnsi="Calibri" w:cs="Arial"/>
          <w:b/>
          <w:smallCaps/>
        </w:rPr>
        <w:t>Competitive Solicitation</w:t>
      </w:r>
      <w:r w:rsidR="00F553D3">
        <w:rPr>
          <w:rFonts w:ascii="Calibri" w:hAnsi="Calibri" w:cs="Arial"/>
          <w:b/>
          <w:smallCaps/>
        </w:rPr>
        <w:t xml:space="preserve"> – N</w:t>
      </w:r>
      <w:r w:rsidR="00D727A4" w:rsidRPr="007F754A">
        <w:rPr>
          <w:rFonts w:ascii="Calibri" w:hAnsi="Calibri" w:cs="Arial"/>
          <w:b/>
          <w:smallCaps/>
        </w:rPr>
        <w:t xml:space="preserve">o. </w:t>
      </w:r>
      <w:r w:rsidR="00B07F22">
        <w:rPr>
          <w:rFonts w:ascii="Calibri" w:hAnsi="Calibri" w:cs="Arial"/>
          <w:b/>
          <w:smallCaps/>
        </w:rPr>
        <w:t>05218</w:t>
      </w:r>
    </w:p>
    <w:p w14:paraId="32585874" w14:textId="0867C829" w:rsidR="00D727A4" w:rsidRPr="007F754A" w:rsidRDefault="00112E51" w:rsidP="00D727A4">
      <w:pPr>
        <w:spacing w:before="120"/>
        <w:jc w:val="center"/>
        <w:rPr>
          <w:rFonts w:ascii="Calibri" w:hAnsi="Calibri" w:cs="Arial"/>
          <w:b/>
          <w:smallCaps/>
        </w:rPr>
      </w:pPr>
      <w:r>
        <w:rPr>
          <w:rFonts w:ascii="Calibri" w:hAnsi="Calibri" w:cs="Arial"/>
          <w:b/>
          <w:smallCaps/>
        </w:rPr>
        <w:t>Lawn &amp; Grounds Equipment</w:t>
      </w:r>
    </w:p>
    <w:p w14:paraId="02461AA8" w14:textId="77777777" w:rsidR="00D727A4" w:rsidRPr="007F754A" w:rsidRDefault="00D727A4" w:rsidP="00D727A4">
      <w:pPr>
        <w:rPr>
          <w:rFonts w:ascii="Calibri" w:hAnsi="Calibri" w:cs="Arial"/>
          <w:sz w:val="22"/>
          <w:szCs w:val="22"/>
        </w:rPr>
      </w:pPr>
    </w:p>
    <w:p w14:paraId="09A0DCE9" w14:textId="77777777" w:rsidR="0070748B" w:rsidRPr="007F754A" w:rsidRDefault="0070748B" w:rsidP="00A44343">
      <w:pPr>
        <w:spacing w:after="120"/>
        <w:rPr>
          <w:rFonts w:ascii="Calibri" w:hAnsi="Calibri" w:cs="Arial"/>
          <w:b/>
          <w:smallCaps/>
          <w:sz w:val="22"/>
          <w:szCs w:val="22"/>
        </w:rPr>
      </w:pPr>
      <w:r w:rsidRPr="007F754A">
        <w:rPr>
          <w:rFonts w:ascii="Calibri" w:hAnsi="Calibri" w:cs="Arial"/>
          <w:b/>
          <w:smallCaps/>
          <w:sz w:val="22"/>
          <w:szCs w:val="22"/>
        </w:rPr>
        <w:t>Introduction</w:t>
      </w:r>
    </w:p>
    <w:p w14:paraId="7B4789F8" w14:textId="2A954000" w:rsidR="0070748B" w:rsidRPr="007F754A" w:rsidRDefault="00BE01AD" w:rsidP="004D0A8C">
      <w:pPr>
        <w:jc w:val="both"/>
        <w:rPr>
          <w:rFonts w:ascii="Calibri" w:hAnsi="Calibri" w:cs="Arial"/>
          <w:sz w:val="22"/>
          <w:szCs w:val="22"/>
        </w:rPr>
      </w:pPr>
      <w:r>
        <w:rPr>
          <w:rFonts w:ascii="Calibri" w:hAnsi="Calibri" w:cs="Arial"/>
          <w:sz w:val="22"/>
          <w:szCs w:val="22"/>
        </w:rPr>
        <w:t>T</w:t>
      </w:r>
      <w:r w:rsidR="0070748B" w:rsidRPr="007F754A">
        <w:rPr>
          <w:rFonts w:ascii="Calibri" w:hAnsi="Calibri" w:cs="Arial"/>
          <w:sz w:val="22"/>
          <w:szCs w:val="22"/>
        </w:rPr>
        <w:t xml:space="preserve">he Washington </w:t>
      </w:r>
      <w:r>
        <w:rPr>
          <w:rFonts w:ascii="Calibri" w:hAnsi="Calibri" w:cs="Arial"/>
          <w:sz w:val="22"/>
          <w:szCs w:val="22"/>
        </w:rPr>
        <w:t xml:space="preserve">State </w:t>
      </w:r>
      <w:r w:rsidR="0070748B" w:rsidRPr="007F754A">
        <w:rPr>
          <w:rFonts w:ascii="Calibri" w:hAnsi="Calibri" w:cs="Arial"/>
          <w:sz w:val="22"/>
          <w:szCs w:val="22"/>
        </w:rPr>
        <w:t xml:space="preserve">Department of Enterprise Services (Enterprise Services) </w:t>
      </w:r>
      <w:r>
        <w:rPr>
          <w:rFonts w:ascii="Calibri" w:hAnsi="Calibri" w:cs="Arial"/>
          <w:sz w:val="22"/>
          <w:szCs w:val="22"/>
        </w:rPr>
        <w:t>is issuing this</w:t>
      </w:r>
      <w:r w:rsidRPr="00BE01AD">
        <w:rPr>
          <w:rFonts w:ascii="Calibri" w:hAnsi="Calibri" w:cs="Arial"/>
          <w:sz w:val="22"/>
          <w:szCs w:val="22"/>
        </w:rPr>
        <w:t xml:space="preserve"> </w:t>
      </w:r>
      <w:r>
        <w:rPr>
          <w:rFonts w:ascii="Calibri" w:hAnsi="Calibri" w:cs="Arial"/>
          <w:sz w:val="22"/>
          <w:szCs w:val="22"/>
        </w:rPr>
        <w:t xml:space="preserve">Competitive Solicitation </w:t>
      </w:r>
      <w:r w:rsidR="0070748B" w:rsidRPr="007F754A">
        <w:rPr>
          <w:rFonts w:ascii="Calibri" w:hAnsi="Calibri" w:cs="Arial"/>
          <w:sz w:val="22"/>
          <w:szCs w:val="22"/>
        </w:rPr>
        <w:t>pursuant to RCW chap</w:t>
      </w:r>
      <w:r w:rsidR="00C06F1F">
        <w:rPr>
          <w:rFonts w:ascii="Calibri" w:hAnsi="Calibri" w:cs="Arial"/>
          <w:sz w:val="22"/>
          <w:szCs w:val="22"/>
        </w:rPr>
        <w:t>ter</w:t>
      </w:r>
      <w:r w:rsidR="0070748B" w:rsidRPr="007F754A">
        <w:rPr>
          <w:rFonts w:ascii="Calibri" w:hAnsi="Calibri" w:cs="Arial"/>
          <w:sz w:val="22"/>
          <w:szCs w:val="22"/>
        </w:rPr>
        <w:t xml:space="preserve"> 39.26.  </w:t>
      </w:r>
      <w:r w:rsidR="006D7EA0">
        <w:rPr>
          <w:rFonts w:ascii="Calibri" w:hAnsi="Calibri" w:cs="Arial"/>
          <w:sz w:val="22"/>
          <w:szCs w:val="22"/>
        </w:rPr>
        <w:t xml:space="preserve">Pursuant to this Competitive Solicitation, </w:t>
      </w:r>
      <w:r w:rsidR="0070748B" w:rsidRPr="007F754A">
        <w:rPr>
          <w:rFonts w:ascii="Calibri" w:hAnsi="Calibri" w:cs="Arial"/>
          <w:sz w:val="22"/>
          <w:szCs w:val="22"/>
        </w:rPr>
        <w:t xml:space="preserve">Enterprise </w:t>
      </w:r>
      <w:r w:rsidR="00ED370F" w:rsidRPr="007F754A">
        <w:rPr>
          <w:rFonts w:ascii="Calibri" w:hAnsi="Calibri" w:cs="Arial"/>
          <w:sz w:val="22"/>
          <w:szCs w:val="22"/>
        </w:rPr>
        <w:t>Services</w:t>
      </w:r>
      <w:r w:rsidR="0070748B" w:rsidRPr="007F754A">
        <w:rPr>
          <w:rFonts w:ascii="Calibri" w:hAnsi="Calibri" w:cs="Arial"/>
          <w:sz w:val="22"/>
          <w:szCs w:val="22"/>
        </w:rPr>
        <w:t xml:space="preserve"> intends to </w:t>
      </w:r>
      <w:r>
        <w:rPr>
          <w:rFonts w:ascii="Calibri" w:hAnsi="Calibri" w:cs="Arial"/>
          <w:sz w:val="22"/>
          <w:szCs w:val="22"/>
        </w:rPr>
        <w:t xml:space="preserve">conduct a competitive procurement and </w:t>
      </w:r>
      <w:r w:rsidR="0070748B" w:rsidRPr="007F754A">
        <w:rPr>
          <w:rFonts w:ascii="Calibri" w:hAnsi="Calibri" w:cs="Arial"/>
          <w:sz w:val="22"/>
          <w:szCs w:val="22"/>
          <w:lang w:val="x-none"/>
        </w:rPr>
        <w:t>establish a</w:t>
      </w:r>
      <w:r w:rsidR="00596255">
        <w:rPr>
          <w:rFonts w:ascii="Calibri" w:hAnsi="Calibri" w:cs="Arial"/>
          <w:sz w:val="22"/>
          <w:szCs w:val="22"/>
        </w:rPr>
        <w:t>nd award a</w:t>
      </w:r>
      <w:r w:rsidR="0070748B" w:rsidRPr="007F754A">
        <w:rPr>
          <w:rFonts w:ascii="Calibri" w:hAnsi="Calibri" w:cs="Arial"/>
          <w:sz w:val="22"/>
          <w:szCs w:val="22"/>
          <w:lang w:val="x-none"/>
        </w:rPr>
        <w:t xml:space="preserve"> statewide </w:t>
      </w:r>
      <w:r w:rsidR="00596255">
        <w:rPr>
          <w:rFonts w:ascii="Calibri" w:hAnsi="Calibri" w:cs="Arial"/>
          <w:sz w:val="22"/>
          <w:szCs w:val="22"/>
        </w:rPr>
        <w:t>M</w:t>
      </w:r>
      <w:r w:rsidR="0070748B" w:rsidRPr="007F754A">
        <w:rPr>
          <w:rFonts w:ascii="Calibri" w:hAnsi="Calibri" w:cs="Arial"/>
          <w:sz w:val="22"/>
          <w:szCs w:val="22"/>
          <w:lang w:val="x-none"/>
        </w:rPr>
        <w:t>aster</w:t>
      </w:r>
      <w:r w:rsidR="00515F88">
        <w:rPr>
          <w:rFonts w:ascii="Calibri" w:hAnsi="Calibri" w:cs="Arial"/>
          <w:sz w:val="22"/>
          <w:szCs w:val="22"/>
        </w:rPr>
        <w:t xml:space="preserve"> Contract </w:t>
      </w:r>
      <w:r w:rsidR="0070748B" w:rsidRPr="007F754A">
        <w:rPr>
          <w:rFonts w:ascii="Calibri" w:hAnsi="Calibri" w:cs="Arial"/>
          <w:sz w:val="22"/>
          <w:szCs w:val="22"/>
          <w:lang w:val="x-none"/>
        </w:rPr>
        <w:t>for</w:t>
      </w:r>
      <w:r w:rsidR="006D7EA0">
        <w:rPr>
          <w:rFonts w:ascii="Calibri" w:hAnsi="Calibri" w:cs="Arial"/>
          <w:sz w:val="22"/>
          <w:szCs w:val="22"/>
        </w:rPr>
        <w:t xml:space="preserve"> </w:t>
      </w:r>
      <w:r w:rsidR="00FC1111">
        <w:rPr>
          <w:rFonts w:ascii="Calibri" w:hAnsi="Calibri" w:cs="Arial"/>
          <w:sz w:val="22"/>
          <w:szCs w:val="22"/>
        </w:rPr>
        <w:t>e</w:t>
      </w:r>
      <w:r w:rsidR="006D7EA0">
        <w:rPr>
          <w:rFonts w:ascii="Calibri" w:hAnsi="Calibri" w:cs="Arial"/>
          <w:sz w:val="22"/>
          <w:szCs w:val="22"/>
        </w:rPr>
        <w:t xml:space="preserve">ligible </w:t>
      </w:r>
      <w:r w:rsidR="00FC1111">
        <w:rPr>
          <w:rFonts w:ascii="Calibri" w:hAnsi="Calibri" w:cs="Arial"/>
          <w:sz w:val="22"/>
          <w:szCs w:val="22"/>
        </w:rPr>
        <w:t>p</w:t>
      </w:r>
      <w:r w:rsidR="006D7EA0">
        <w:rPr>
          <w:rFonts w:ascii="Calibri" w:hAnsi="Calibri" w:cs="Arial"/>
          <w:sz w:val="22"/>
          <w:szCs w:val="22"/>
        </w:rPr>
        <w:t>urchasers to procure</w:t>
      </w:r>
      <w:r w:rsidR="0070748B" w:rsidRPr="007F754A">
        <w:rPr>
          <w:rFonts w:ascii="Calibri" w:hAnsi="Calibri" w:cs="Arial"/>
          <w:sz w:val="22"/>
          <w:szCs w:val="22"/>
          <w:lang w:val="x-none"/>
        </w:rPr>
        <w:t xml:space="preserve"> </w:t>
      </w:r>
      <w:r w:rsidR="00FA73B2">
        <w:rPr>
          <w:rFonts w:ascii="Calibri" w:hAnsi="Calibri" w:cs="Arial"/>
          <w:sz w:val="22"/>
          <w:szCs w:val="22"/>
        </w:rPr>
        <w:t xml:space="preserve">Lawn &amp; Grounds Equipment </w:t>
      </w:r>
      <w:r w:rsidRPr="00337CD6">
        <w:rPr>
          <w:rFonts w:ascii="Calibri" w:hAnsi="Calibri" w:cs="Arial"/>
          <w:sz w:val="22"/>
          <w:szCs w:val="22"/>
        </w:rPr>
        <w:t>(“</w:t>
      </w:r>
      <w:r w:rsidR="00FA73B2" w:rsidRPr="00337CD6">
        <w:rPr>
          <w:rFonts w:ascii="Calibri" w:hAnsi="Calibri" w:cs="Arial"/>
          <w:sz w:val="22"/>
          <w:szCs w:val="22"/>
        </w:rPr>
        <w:t>Equipment</w:t>
      </w:r>
      <w:r w:rsidRPr="00337CD6">
        <w:rPr>
          <w:rFonts w:ascii="Calibri" w:hAnsi="Calibri" w:cs="Arial"/>
          <w:sz w:val="22"/>
          <w:szCs w:val="22"/>
        </w:rPr>
        <w:t>”)</w:t>
      </w:r>
      <w:r w:rsidR="0070748B" w:rsidRPr="00337CD6">
        <w:rPr>
          <w:rFonts w:ascii="Calibri" w:hAnsi="Calibri" w:cs="Arial"/>
          <w:sz w:val="22"/>
          <w:szCs w:val="22"/>
          <w:lang w:val="x-none"/>
        </w:rPr>
        <w:t>.</w:t>
      </w:r>
    </w:p>
    <w:p w14:paraId="0284D932" w14:textId="5780CDB1" w:rsidR="0070748B" w:rsidRDefault="0070748B" w:rsidP="004D0A8C">
      <w:pPr>
        <w:jc w:val="both"/>
        <w:rPr>
          <w:rFonts w:ascii="Calibri" w:hAnsi="Calibri" w:cs="Arial"/>
          <w:sz w:val="22"/>
          <w:szCs w:val="22"/>
        </w:rPr>
      </w:pPr>
    </w:p>
    <w:p w14:paraId="3D8D0E6F" w14:textId="3E8591A9" w:rsidR="0070748B" w:rsidRPr="007F754A" w:rsidRDefault="0070748B" w:rsidP="004D0A8C">
      <w:pPr>
        <w:jc w:val="both"/>
        <w:rPr>
          <w:rFonts w:ascii="Calibri" w:hAnsi="Calibri" w:cs="Arial"/>
          <w:sz w:val="22"/>
          <w:szCs w:val="22"/>
        </w:rPr>
      </w:pPr>
      <w:r w:rsidRPr="007F754A">
        <w:rPr>
          <w:rFonts w:ascii="Calibri" w:hAnsi="Calibri" w:cs="Arial"/>
          <w:sz w:val="22"/>
          <w:szCs w:val="22"/>
        </w:rPr>
        <w:t xml:space="preserve">This </w:t>
      </w:r>
      <w:r w:rsidR="00B5425E">
        <w:rPr>
          <w:rFonts w:ascii="Calibri" w:hAnsi="Calibri" w:cs="Arial"/>
          <w:sz w:val="22"/>
          <w:szCs w:val="22"/>
        </w:rPr>
        <w:t>Competitive</w:t>
      </w:r>
      <w:r w:rsidR="00BC3C55" w:rsidRPr="00154273">
        <w:rPr>
          <w:rFonts w:ascii="Calibri" w:hAnsi="Calibri"/>
          <w:sz w:val="22"/>
          <w:szCs w:val="22"/>
        </w:rPr>
        <w:t xml:space="preserve"> Solicitation</w:t>
      </w:r>
      <w:r w:rsidRPr="007F754A">
        <w:rPr>
          <w:rFonts w:ascii="Calibri" w:hAnsi="Calibri" w:cs="Arial"/>
          <w:sz w:val="22"/>
          <w:szCs w:val="22"/>
        </w:rPr>
        <w:t xml:space="preserve"> is divided into </w:t>
      </w:r>
      <w:r w:rsidR="00050042">
        <w:rPr>
          <w:rFonts w:ascii="Calibri" w:hAnsi="Calibri" w:cs="Arial"/>
          <w:sz w:val="22"/>
          <w:szCs w:val="22"/>
        </w:rPr>
        <w:t>four (</w:t>
      </w:r>
      <w:r w:rsidR="009565E5">
        <w:rPr>
          <w:rFonts w:ascii="Calibri" w:hAnsi="Calibri" w:cs="Arial"/>
          <w:sz w:val="22"/>
          <w:szCs w:val="22"/>
        </w:rPr>
        <w:t>4</w:t>
      </w:r>
      <w:r w:rsidR="00050042">
        <w:rPr>
          <w:rFonts w:ascii="Calibri" w:hAnsi="Calibri" w:cs="Arial"/>
          <w:sz w:val="22"/>
          <w:szCs w:val="22"/>
        </w:rPr>
        <w:t>)</w:t>
      </w:r>
      <w:r w:rsidRPr="007F754A">
        <w:rPr>
          <w:rFonts w:ascii="Calibri" w:hAnsi="Calibri" w:cs="Arial"/>
          <w:sz w:val="22"/>
          <w:szCs w:val="22"/>
        </w:rPr>
        <w:t xml:space="preserve"> </w:t>
      </w:r>
      <w:r w:rsidR="001A3DF0">
        <w:rPr>
          <w:rFonts w:ascii="Calibri" w:hAnsi="Calibri" w:cs="Arial"/>
          <w:sz w:val="22"/>
          <w:szCs w:val="22"/>
        </w:rPr>
        <w:t>s</w:t>
      </w:r>
      <w:r w:rsidRPr="007F754A">
        <w:rPr>
          <w:rFonts w:ascii="Calibri" w:hAnsi="Calibri" w:cs="Arial"/>
          <w:sz w:val="22"/>
          <w:szCs w:val="22"/>
        </w:rPr>
        <w:t>ections:</w:t>
      </w:r>
    </w:p>
    <w:p w14:paraId="676F85CD" w14:textId="75BF4307" w:rsidR="0070748B" w:rsidRPr="007F754A" w:rsidRDefault="00FF54B7" w:rsidP="00363FF0">
      <w:pPr>
        <w:numPr>
          <w:ilvl w:val="0"/>
          <w:numId w:val="10"/>
        </w:numPr>
        <w:spacing w:before="120"/>
        <w:ind w:right="720"/>
        <w:jc w:val="both"/>
        <w:rPr>
          <w:rFonts w:ascii="Calibri" w:hAnsi="Calibri" w:cs="Arial"/>
          <w:sz w:val="22"/>
          <w:szCs w:val="22"/>
        </w:rPr>
      </w:pPr>
      <w:hyperlink w:anchor="Section_1" w:history="1">
        <w:r w:rsidR="0070748B" w:rsidRPr="009124E4">
          <w:rPr>
            <w:rStyle w:val="Hyperlink"/>
            <w:rFonts w:ascii="Calibri" w:hAnsi="Calibri" w:cs="Arial"/>
            <w:sz w:val="22"/>
            <w:szCs w:val="22"/>
          </w:rPr>
          <w:t>Section 1</w:t>
        </w:r>
      </w:hyperlink>
      <w:r w:rsidR="0070748B" w:rsidRPr="007F754A">
        <w:rPr>
          <w:rFonts w:ascii="Calibri" w:hAnsi="Calibri" w:cs="Arial"/>
          <w:sz w:val="22"/>
          <w:szCs w:val="22"/>
        </w:rPr>
        <w:t xml:space="preserve"> provides a summary table </w:t>
      </w:r>
      <w:r w:rsidR="00D435AE" w:rsidRPr="007F754A">
        <w:rPr>
          <w:rFonts w:ascii="Calibri" w:hAnsi="Calibri" w:cs="Arial"/>
          <w:sz w:val="22"/>
          <w:szCs w:val="22"/>
        </w:rPr>
        <w:t xml:space="preserve">of relevant deadlines for responding to the </w:t>
      </w:r>
      <w:r w:rsidR="00B5425E">
        <w:rPr>
          <w:rFonts w:ascii="Calibri" w:hAnsi="Calibri" w:cs="Arial"/>
          <w:sz w:val="22"/>
          <w:szCs w:val="22"/>
        </w:rPr>
        <w:t>Competitive</w:t>
      </w:r>
      <w:r w:rsidR="00BC3C55" w:rsidRPr="00154273">
        <w:rPr>
          <w:rFonts w:ascii="Calibri" w:hAnsi="Calibri"/>
          <w:sz w:val="22"/>
          <w:szCs w:val="22"/>
        </w:rPr>
        <w:t xml:space="preserve"> Solicitation</w:t>
      </w:r>
      <w:r w:rsidR="00132D30" w:rsidRPr="007F754A">
        <w:rPr>
          <w:rFonts w:ascii="Calibri" w:hAnsi="Calibri" w:cs="Arial"/>
          <w:sz w:val="22"/>
          <w:szCs w:val="22"/>
        </w:rPr>
        <w:t xml:space="preserve"> </w:t>
      </w:r>
      <w:r w:rsidR="00C23B55">
        <w:rPr>
          <w:rFonts w:ascii="Calibri" w:hAnsi="Calibri" w:cs="Arial"/>
          <w:sz w:val="22"/>
          <w:szCs w:val="22"/>
        </w:rPr>
        <w:t xml:space="preserve">and identifies </w:t>
      </w:r>
      <w:r w:rsidR="00132D30" w:rsidRPr="007F754A">
        <w:rPr>
          <w:rFonts w:ascii="Calibri" w:hAnsi="Calibri" w:cs="Arial"/>
          <w:sz w:val="22"/>
          <w:szCs w:val="22"/>
        </w:rPr>
        <w:t xml:space="preserve">contact information for </w:t>
      </w:r>
      <w:r w:rsidR="00270C2C">
        <w:rPr>
          <w:rFonts w:ascii="Calibri" w:hAnsi="Calibri" w:cs="Arial"/>
          <w:sz w:val="22"/>
          <w:szCs w:val="22"/>
        </w:rPr>
        <w:t xml:space="preserve">Enterprise Services’ </w:t>
      </w:r>
      <w:r w:rsidR="00132D30" w:rsidRPr="007F754A">
        <w:rPr>
          <w:rFonts w:ascii="Calibri" w:hAnsi="Calibri" w:cs="Arial"/>
          <w:sz w:val="22"/>
          <w:szCs w:val="22"/>
        </w:rPr>
        <w:t>Procurement Coordinator</w:t>
      </w:r>
      <w:r w:rsidR="00C23B55">
        <w:rPr>
          <w:rFonts w:ascii="Calibri" w:hAnsi="Calibri" w:cs="Arial"/>
          <w:sz w:val="22"/>
          <w:szCs w:val="22"/>
        </w:rPr>
        <w:t>.</w:t>
      </w:r>
    </w:p>
    <w:p w14:paraId="3C6CF346" w14:textId="776ECD0A" w:rsidR="00D435AE" w:rsidRPr="007F754A" w:rsidRDefault="00FF54B7" w:rsidP="00363FF0">
      <w:pPr>
        <w:numPr>
          <w:ilvl w:val="0"/>
          <w:numId w:val="10"/>
        </w:numPr>
        <w:spacing w:before="120"/>
        <w:ind w:right="720"/>
        <w:jc w:val="both"/>
        <w:rPr>
          <w:rFonts w:ascii="Calibri" w:hAnsi="Calibri" w:cs="Arial"/>
          <w:sz w:val="22"/>
          <w:szCs w:val="22"/>
        </w:rPr>
      </w:pPr>
      <w:hyperlink w:anchor="Section_2" w:history="1">
        <w:r w:rsidR="00D435AE" w:rsidRPr="009124E4">
          <w:rPr>
            <w:rStyle w:val="Hyperlink"/>
            <w:rFonts w:ascii="Calibri" w:hAnsi="Calibri" w:cs="Arial"/>
            <w:sz w:val="22"/>
            <w:szCs w:val="22"/>
          </w:rPr>
          <w:t>Section 2</w:t>
        </w:r>
      </w:hyperlink>
      <w:r w:rsidR="00D435AE" w:rsidRPr="007F754A">
        <w:rPr>
          <w:rFonts w:ascii="Calibri" w:hAnsi="Calibri" w:cs="Arial"/>
          <w:sz w:val="22"/>
          <w:szCs w:val="22"/>
        </w:rPr>
        <w:t xml:space="preserve"> provides important information about the procurement</w:t>
      </w:r>
      <w:r w:rsidR="006D7EA0">
        <w:rPr>
          <w:rFonts w:ascii="Calibri" w:hAnsi="Calibri" w:cs="Arial"/>
          <w:sz w:val="22"/>
          <w:szCs w:val="22"/>
        </w:rPr>
        <w:t xml:space="preserve"> that </w:t>
      </w:r>
      <w:r w:rsidR="00886C36">
        <w:rPr>
          <w:rFonts w:ascii="Calibri" w:hAnsi="Calibri" w:cs="Arial"/>
          <w:sz w:val="22"/>
          <w:szCs w:val="22"/>
        </w:rPr>
        <w:t>is designed to</w:t>
      </w:r>
      <w:r w:rsidR="006D7EA0">
        <w:rPr>
          <w:rFonts w:ascii="Calibri" w:hAnsi="Calibri" w:cs="Arial"/>
          <w:sz w:val="22"/>
          <w:szCs w:val="22"/>
        </w:rPr>
        <w:t xml:space="preserve"> help interested bidders evaluate the potential opportunity, including the purpose of the procurement</w:t>
      </w:r>
      <w:r w:rsidR="00886C36">
        <w:rPr>
          <w:rFonts w:ascii="Calibri" w:hAnsi="Calibri" w:cs="Arial"/>
          <w:sz w:val="22"/>
          <w:szCs w:val="22"/>
        </w:rPr>
        <w:t xml:space="preserve"> and Master Contracts</w:t>
      </w:r>
      <w:r w:rsidR="006D7EA0">
        <w:rPr>
          <w:rFonts w:ascii="Calibri" w:hAnsi="Calibri" w:cs="Arial"/>
          <w:sz w:val="22"/>
          <w:szCs w:val="22"/>
        </w:rPr>
        <w:t>, the form of the resulting Master Contract, and potential  contract sales</w:t>
      </w:r>
      <w:r w:rsidR="00C23B55">
        <w:rPr>
          <w:rFonts w:ascii="Calibri" w:hAnsi="Calibri" w:cs="Arial"/>
          <w:sz w:val="22"/>
          <w:szCs w:val="22"/>
        </w:rPr>
        <w:t>.</w:t>
      </w:r>
    </w:p>
    <w:p w14:paraId="3ABD8A30" w14:textId="20302548" w:rsidR="00D435AE" w:rsidRPr="007F754A" w:rsidRDefault="00FF54B7" w:rsidP="00363FF0">
      <w:pPr>
        <w:numPr>
          <w:ilvl w:val="0"/>
          <w:numId w:val="10"/>
        </w:numPr>
        <w:spacing w:before="120"/>
        <w:ind w:right="720"/>
        <w:jc w:val="both"/>
        <w:rPr>
          <w:rFonts w:ascii="Calibri" w:hAnsi="Calibri" w:cs="Arial"/>
          <w:sz w:val="22"/>
          <w:szCs w:val="22"/>
        </w:rPr>
      </w:pPr>
      <w:hyperlink w:anchor="Section_3" w:history="1">
        <w:r w:rsidR="00D435AE" w:rsidRPr="009124E4">
          <w:rPr>
            <w:rStyle w:val="Hyperlink"/>
            <w:rFonts w:ascii="Calibri" w:hAnsi="Calibri" w:cs="Arial"/>
            <w:sz w:val="22"/>
            <w:szCs w:val="22"/>
          </w:rPr>
          <w:t>Section 3</w:t>
        </w:r>
      </w:hyperlink>
      <w:r w:rsidR="00D435AE" w:rsidRPr="007F754A">
        <w:rPr>
          <w:rFonts w:ascii="Calibri" w:hAnsi="Calibri" w:cs="Arial"/>
          <w:sz w:val="22"/>
          <w:szCs w:val="22"/>
        </w:rPr>
        <w:t xml:space="preserve"> identifies how to prepare and submit a bid for this </w:t>
      </w:r>
      <w:r w:rsidR="00B5425E">
        <w:rPr>
          <w:rFonts w:ascii="Calibri" w:hAnsi="Calibri" w:cs="Arial"/>
          <w:sz w:val="22"/>
          <w:szCs w:val="22"/>
        </w:rPr>
        <w:t>Competitive</w:t>
      </w:r>
      <w:r w:rsidR="00270A07">
        <w:rPr>
          <w:rFonts w:ascii="Calibri" w:hAnsi="Calibri" w:cs="Arial"/>
          <w:sz w:val="22"/>
          <w:szCs w:val="22"/>
        </w:rPr>
        <w:t xml:space="preserve"> Solicitation</w:t>
      </w:r>
      <w:r w:rsidR="00C23B55">
        <w:rPr>
          <w:rFonts w:ascii="Calibri" w:hAnsi="Calibri" w:cs="Arial"/>
          <w:sz w:val="22"/>
          <w:szCs w:val="22"/>
        </w:rPr>
        <w:t>, including detailed instructions regarding what to submit and how to submit your bid.</w:t>
      </w:r>
    </w:p>
    <w:p w14:paraId="146B3167" w14:textId="77777777" w:rsidR="00D435AE" w:rsidRPr="007F754A" w:rsidRDefault="00FF54B7" w:rsidP="00363FF0">
      <w:pPr>
        <w:numPr>
          <w:ilvl w:val="0"/>
          <w:numId w:val="10"/>
        </w:numPr>
        <w:spacing w:before="120"/>
        <w:ind w:right="720"/>
        <w:jc w:val="both"/>
        <w:rPr>
          <w:rFonts w:ascii="Calibri" w:hAnsi="Calibri" w:cs="Arial"/>
          <w:sz w:val="22"/>
          <w:szCs w:val="22"/>
        </w:rPr>
      </w:pPr>
      <w:hyperlink w:anchor="Section_4" w:history="1">
        <w:r w:rsidR="00D435AE" w:rsidRPr="009124E4">
          <w:rPr>
            <w:rStyle w:val="Hyperlink"/>
            <w:rFonts w:ascii="Calibri" w:hAnsi="Calibri" w:cs="Arial"/>
            <w:sz w:val="22"/>
            <w:szCs w:val="22"/>
          </w:rPr>
          <w:t>Section 4</w:t>
        </w:r>
      </w:hyperlink>
      <w:r w:rsidR="00D435AE" w:rsidRPr="007F754A">
        <w:rPr>
          <w:rFonts w:ascii="Calibri" w:hAnsi="Calibri" w:cs="Arial"/>
          <w:sz w:val="22"/>
          <w:szCs w:val="22"/>
        </w:rPr>
        <w:t xml:space="preserve"> identifies how Enterprise Services will evaluate the bids</w:t>
      </w:r>
      <w:r w:rsidR="00C23B55">
        <w:rPr>
          <w:rFonts w:ascii="Calibri" w:hAnsi="Calibri" w:cs="Arial"/>
          <w:sz w:val="22"/>
          <w:szCs w:val="22"/>
        </w:rPr>
        <w:t>.</w:t>
      </w:r>
    </w:p>
    <w:p w14:paraId="6F52E759" w14:textId="77777777" w:rsidR="0070748B" w:rsidRPr="007F754A" w:rsidRDefault="0070748B" w:rsidP="00474E65">
      <w:pPr>
        <w:jc w:val="both"/>
        <w:rPr>
          <w:rFonts w:ascii="Calibri" w:hAnsi="Calibri" w:cs="Arial"/>
          <w:sz w:val="22"/>
          <w:szCs w:val="22"/>
        </w:rPr>
      </w:pPr>
    </w:p>
    <w:p w14:paraId="5A82449B" w14:textId="7212FFA3" w:rsidR="00D435AE" w:rsidRPr="007F754A" w:rsidRDefault="00D435AE" w:rsidP="00474E65">
      <w:pPr>
        <w:jc w:val="both"/>
        <w:rPr>
          <w:rFonts w:ascii="Calibri" w:hAnsi="Calibri" w:cs="Arial"/>
          <w:sz w:val="22"/>
          <w:szCs w:val="22"/>
        </w:rPr>
      </w:pPr>
      <w:r w:rsidRPr="007F754A">
        <w:rPr>
          <w:rFonts w:ascii="Calibri" w:hAnsi="Calibri" w:cs="Arial"/>
          <w:sz w:val="22"/>
          <w:szCs w:val="22"/>
        </w:rPr>
        <w:t xml:space="preserve">In addition, this </w:t>
      </w:r>
      <w:r w:rsidR="00B5425E">
        <w:rPr>
          <w:rFonts w:ascii="Calibri" w:hAnsi="Calibri" w:cs="Arial"/>
          <w:sz w:val="22"/>
          <w:szCs w:val="22"/>
        </w:rPr>
        <w:t>Competitive</w:t>
      </w:r>
      <w:r w:rsidR="00BC3C55" w:rsidRPr="00154273">
        <w:rPr>
          <w:rFonts w:ascii="Calibri" w:hAnsi="Calibri"/>
          <w:sz w:val="22"/>
          <w:szCs w:val="22"/>
        </w:rPr>
        <w:t xml:space="preserve"> Solicitation</w:t>
      </w:r>
      <w:r w:rsidRPr="007F754A">
        <w:rPr>
          <w:rFonts w:ascii="Calibri" w:hAnsi="Calibri" w:cs="Arial"/>
          <w:sz w:val="22"/>
          <w:szCs w:val="22"/>
        </w:rPr>
        <w:t xml:space="preserve"> includes the following Exhibits</w:t>
      </w:r>
      <w:r w:rsidR="009565E5">
        <w:rPr>
          <w:rFonts w:ascii="Calibri" w:hAnsi="Calibri" w:cs="Arial"/>
          <w:sz w:val="22"/>
          <w:szCs w:val="22"/>
        </w:rPr>
        <w:t>:</w:t>
      </w:r>
    </w:p>
    <w:p w14:paraId="528ED123" w14:textId="3AC51472" w:rsidR="009565E5" w:rsidRDefault="00FF54B7" w:rsidP="009565E5">
      <w:pPr>
        <w:numPr>
          <w:ilvl w:val="0"/>
          <w:numId w:val="10"/>
        </w:numPr>
        <w:spacing w:before="120"/>
        <w:ind w:right="720"/>
        <w:jc w:val="both"/>
        <w:rPr>
          <w:rFonts w:ascii="Calibri" w:hAnsi="Calibri" w:cs="Arial"/>
          <w:sz w:val="22"/>
          <w:szCs w:val="22"/>
        </w:rPr>
      </w:pPr>
      <w:hyperlink w:anchor="ReqSubs" w:history="1">
        <w:r w:rsidR="009565E5" w:rsidRPr="009124E4">
          <w:rPr>
            <w:rStyle w:val="Hyperlink"/>
            <w:rFonts w:ascii="Calibri" w:hAnsi="Calibri" w:cs="Arial"/>
            <w:i/>
            <w:sz w:val="22"/>
            <w:szCs w:val="22"/>
          </w:rPr>
          <w:t xml:space="preserve">Exhibit A – </w:t>
        </w:r>
        <w:r w:rsidR="00C4742A">
          <w:rPr>
            <w:rStyle w:val="Hyperlink"/>
            <w:rFonts w:ascii="Calibri" w:hAnsi="Calibri" w:cs="Arial"/>
            <w:i/>
            <w:sz w:val="22"/>
            <w:szCs w:val="22"/>
          </w:rPr>
          <w:t xml:space="preserve">Required </w:t>
        </w:r>
        <w:r w:rsidR="00182FD9" w:rsidRPr="009124E4">
          <w:rPr>
            <w:rStyle w:val="Hyperlink"/>
            <w:rFonts w:ascii="Calibri" w:hAnsi="Calibri" w:cs="Arial"/>
            <w:i/>
            <w:sz w:val="22"/>
            <w:szCs w:val="22"/>
          </w:rPr>
          <w:t>Bidder Information</w:t>
        </w:r>
      </w:hyperlink>
      <w:r w:rsidR="009565E5">
        <w:rPr>
          <w:rFonts w:ascii="Calibri" w:hAnsi="Calibri" w:cs="Arial"/>
          <w:sz w:val="22"/>
          <w:szCs w:val="22"/>
        </w:rPr>
        <w:t xml:space="preserve">: </w:t>
      </w:r>
      <w:r w:rsidR="00C23B55">
        <w:rPr>
          <w:rFonts w:ascii="Calibri" w:hAnsi="Calibri" w:cs="Arial"/>
          <w:sz w:val="22"/>
          <w:szCs w:val="22"/>
        </w:rPr>
        <w:t xml:space="preserve"> </w:t>
      </w:r>
      <w:r w:rsidR="009565E5">
        <w:rPr>
          <w:rFonts w:ascii="Calibri" w:hAnsi="Calibri" w:cs="Arial"/>
          <w:sz w:val="22"/>
          <w:szCs w:val="22"/>
        </w:rPr>
        <w:t>Th</w:t>
      </w:r>
      <w:r w:rsidR="00C4742A">
        <w:rPr>
          <w:rFonts w:ascii="Calibri" w:hAnsi="Calibri" w:cs="Arial"/>
          <w:sz w:val="22"/>
          <w:szCs w:val="22"/>
        </w:rPr>
        <w:t xml:space="preserve">ese </w:t>
      </w:r>
      <w:r w:rsidR="00182FD9">
        <w:rPr>
          <w:rFonts w:ascii="Calibri" w:hAnsi="Calibri" w:cs="Arial"/>
          <w:sz w:val="22"/>
          <w:szCs w:val="22"/>
        </w:rPr>
        <w:t>exhibit</w:t>
      </w:r>
      <w:r w:rsidR="00C4742A">
        <w:rPr>
          <w:rFonts w:ascii="Calibri" w:hAnsi="Calibri" w:cs="Arial"/>
          <w:sz w:val="22"/>
          <w:szCs w:val="22"/>
        </w:rPr>
        <w:t>s</w:t>
      </w:r>
      <w:r w:rsidR="009565E5">
        <w:rPr>
          <w:rFonts w:ascii="Calibri" w:hAnsi="Calibri" w:cs="Arial"/>
          <w:sz w:val="22"/>
          <w:szCs w:val="22"/>
        </w:rPr>
        <w:t xml:space="preserve"> identif</w:t>
      </w:r>
      <w:r w:rsidR="00C4742A">
        <w:rPr>
          <w:rFonts w:ascii="Calibri" w:hAnsi="Calibri" w:cs="Arial"/>
          <w:sz w:val="22"/>
          <w:szCs w:val="22"/>
        </w:rPr>
        <w:t xml:space="preserve">y </w:t>
      </w:r>
      <w:r w:rsidR="009565E5">
        <w:rPr>
          <w:rFonts w:ascii="Calibri" w:hAnsi="Calibri" w:cs="Arial"/>
          <w:sz w:val="22"/>
          <w:szCs w:val="22"/>
        </w:rPr>
        <w:t>information that bidders must provide to Enterprise Services to constitute a responsive bid.</w:t>
      </w:r>
      <w:r w:rsidR="00C4742A">
        <w:rPr>
          <w:rFonts w:ascii="Calibri" w:hAnsi="Calibri" w:cs="Arial"/>
          <w:sz w:val="22"/>
          <w:szCs w:val="22"/>
        </w:rPr>
        <w:t xml:space="preserve">  </w:t>
      </w:r>
      <w:r w:rsidR="00C4742A" w:rsidRPr="00C4742A">
        <w:rPr>
          <w:rFonts w:ascii="Calibri" w:hAnsi="Calibri" w:cs="Arial"/>
          <w:i/>
          <w:sz w:val="22"/>
          <w:szCs w:val="22"/>
        </w:rPr>
        <w:t>See</w:t>
      </w:r>
      <w:r w:rsidR="00C4742A">
        <w:rPr>
          <w:rFonts w:ascii="Calibri" w:hAnsi="Calibri" w:cs="Arial"/>
          <w:sz w:val="22"/>
          <w:szCs w:val="22"/>
        </w:rPr>
        <w:t xml:space="preserve"> Section 3, below.</w:t>
      </w:r>
    </w:p>
    <w:p w14:paraId="2B694D21" w14:textId="77777777" w:rsidR="00D35724" w:rsidRDefault="00C4742A" w:rsidP="003E4E0F">
      <w:pPr>
        <w:numPr>
          <w:ilvl w:val="1"/>
          <w:numId w:val="10"/>
        </w:numPr>
        <w:spacing w:before="80"/>
        <w:ind w:right="720"/>
        <w:jc w:val="both"/>
        <w:rPr>
          <w:rFonts w:ascii="Calibri" w:hAnsi="Calibri" w:cs="Arial"/>
          <w:sz w:val="22"/>
          <w:szCs w:val="22"/>
        </w:rPr>
      </w:pPr>
      <w:r>
        <w:rPr>
          <w:rFonts w:ascii="Calibri" w:hAnsi="Calibri" w:cs="Arial"/>
          <w:sz w:val="22"/>
          <w:szCs w:val="22"/>
        </w:rPr>
        <w:t>Exhibit A-1 – Bidder’s Certification</w:t>
      </w:r>
    </w:p>
    <w:p w14:paraId="6CB46F3A" w14:textId="77777777" w:rsidR="00D35724" w:rsidRDefault="00D35724" w:rsidP="003E4E0F">
      <w:pPr>
        <w:numPr>
          <w:ilvl w:val="1"/>
          <w:numId w:val="10"/>
        </w:numPr>
        <w:spacing w:before="80"/>
        <w:ind w:right="720"/>
        <w:jc w:val="both"/>
        <w:rPr>
          <w:rFonts w:ascii="Calibri" w:hAnsi="Calibri" w:cs="Arial"/>
          <w:sz w:val="22"/>
          <w:szCs w:val="22"/>
        </w:rPr>
      </w:pPr>
      <w:r>
        <w:rPr>
          <w:rFonts w:ascii="Calibri" w:hAnsi="Calibri" w:cs="Arial"/>
          <w:sz w:val="22"/>
          <w:szCs w:val="22"/>
        </w:rPr>
        <w:t>Exhibit A-2 – Bidder’s Profile</w:t>
      </w:r>
    </w:p>
    <w:p w14:paraId="4BFA1BF5" w14:textId="52993EFE" w:rsidR="00D435AE" w:rsidRPr="007F754A" w:rsidRDefault="00FF54B7" w:rsidP="00474E65">
      <w:pPr>
        <w:numPr>
          <w:ilvl w:val="0"/>
          <w:numId w:val="10"/>
        </w:numPr>
        <w:spacing w:before="120"/>
        <w:ind w:right="720"/>
        <w:jc w:val="both"/>
        <w:rPr>
          <w:rFonts w:ascii="Calibri" w:hAnsi="Calibri" w:cs="Arial"/>
          <w:sz w:val="22"/>
          <w:szCs w:val="22"/>
        </w:rPr>
      </w:pPr>
      <w:hyperlink w:anchor="ReqSubs" w:history="1">
        <w:r w:rsidR="00D435AE" w:rsidRPr="00945BA6">
          <w:rPr>
            <w:rStyle w:val="Hyperlink"/>
            <w:rFonts w:ascii="Calibri" w:hAnsi="Calibri" w:cs="Arial"/>
            <w:i/>
            <w:sz w:val="22"/>
            <w:szCs w:val="22"/>
          </w:rPr>
          <w:t xml:space="preserve">Exhibit </w:t>
        </w:r>
        <w:r w:rsidR="009565E5" w:rsidRPr="00945BA6">
          <w:rPr>
            <w:rStyle w:val="Hyperlink"/>
            <w:rFonts w:ascii="Calibri" w:hAnsi="Calibri" w:cs="Arial"/>
            <w:i/>
            <w:sz w:val="22"/>
            <w:szCs w:val="22"/>
          </w:rPr>
          <w:t>B</w:t>
        </w:r>
        <w:r w:rsidR="00A845F2">
          <w:rPr>
            <w:rStyle w:val="Hyperlink"/>
            <w:rFonts w:ascii="Calibri" w:hAnsi="Calibri" w:cs="Arial"/>
            <w:i/>
            <w:sz w:val="22"/>
            <w:szCs w:val="22"/>
          </w:rPr>
          <w:t xml:space="preserve"> –</w:t>
        </w:r>
        <w:r w:rsidR="009565E5" w:rsidRPr="00945BA6">
          <w:rPr>
            <w:rStyle w:val="Hyperlink"/>
            <w:rFonts w:ascii="Calibri" w:hAnsi="Calibri" w:cs="Arial"/>
            <w:i/>
            <w:sz w:val="22"/>
            <w:szCs w:val="22"/>
          </w:rPr>
          <w:t xml:space="preserve"> S</w:t>
        </w:r>
        <w:r w:rsidR="00D435AE" w:rsidRPr="00945BA6">
          <w:rPr>
            <w:rStyle w:val="Hyperlink"/>
            <w:rFonts w:ascii="Calibri" w:hAnsi="Calibri" w:cs="Arial"/>
            <w:i/>
            <w:sz w:val="22"/>
            <w:szCs w:val="22"/>
          </w:rPr>
          <w:t>pecifications</w:t>
        </w:r>
      </w:hyperlink>
      <w:r w:rsidR="00D435AE" w:rsidRPr="007F754A">
        <w:rPr>
          <w:rFonts w:ascii="Calibri" w:hAnsi="Calibri" w:cs="Arial"/>
          <w:sz w:val="22"/>
          <w:szCs w:val="22"/>
        </w:rPr>
        <w:t xml:space="preserve">:  This exhibit outlines the </w:t>
      </w:r>
      <w:r w:rsidR="00BB1A11" w:rsidRPr="007F754A">
        <w:rPr>
          <w:rFonts w:ascii="Calibri" w:hAnsi="Calibri" w:cs="Arial"/>
          <w:sz w:val="22"/>
          <w:szCs w:val="22"/>
        </w:rPr>
        <w:t>required</w:t>
      </w:r>
      <w:r w:rsidR="00D435AE" w:rsidRPr="007F754A">
        <w:rPr>
          <w:rFonts w:ascii="Calibri" w:hAnsi="Calibri" w:cs="Arial"/>
          <w:sz w:val="22"/>
          <w:szCs w:val="22"/>
        </w:rPr>
        <w:t xml:space="preserve"> specifications</w:t>
      </w:r>
      <w:r w:rsidR="00596255">
        <w:rPr>
          <w:rFonts w:ascii="Calibri" w:hAnsi="Calibri" w:cs="Arial"/>
          <w:sz w:val="22"/>
          <w:szCs w:val="22"/>
        </w:rPr>
        <w:t xml:space="preserve"> for the </w:t>
      </w:r>
      <w:r w:rsidR="00FA73B2">
        <w:rPr>
          <w:rFonts w:ascii="Calibri" w:hAnsi="Calibri" w:cs="Arial"/>
          <w:sz w:val="22"/>
          <w:szCs w:val="22"/>
        </w:rPr>
        <w:t>Equipment</w:t>
      </w:r>
      <w:r w:rsidR="00596255">
        <w:rPr>
          <w:rFonts w:ascii="Calibri" w:hAnsi="Calibri" w:cs="Arial"/>
          <w:sz w:val="22"/>
          <w:szCs w:val="22"/>
        </w:rPr>
        <w:t xml:space="preserve"> that is the subject of this </w:t>
      </w:r>
      <w:r w:rsidR="00B5425E">
        <w:rPr>
          <w:rFonts w:ascii="Calibri" w:hAnsi="Calibri" w:cs="Arial"/>
          <w:sz w:val="22"/>
          <w:szCs w:val="22"/>
        </w:rPr>
        <w:t>Competitive</w:t>
      </w:r>
      <w:r w:rsidR="00270A07">
        <w:rPr>
          <w:rFonts w:ascii="Calibri" w:hAnsi="Calibri" w:cs="Arial"/>
          <w:sz w:val="22"/>
          <w:szCs w:val="22"/>
        </w:rPr>
        <w:t xml:space="preserve"> Solicitation</w:t>
      </w:r>
      <w:r w:rsidR="003E00B6">
        <w:rPr>
          <w:rFonts w:ascii="Calibri" w:hAnsi="Calibri" w:cs="Arial"/>
          <w:sz w:val="22"/>
          <w:szCs w:val="22"/>
        </w:rPr>
        <w:t>.</w:t>
      </w:r>
    </w:p>
    <w:p w14:paraId="550F6397" w14:textId="5FB81B66" w:rsidR="00D435AE" w:rsidRPr="007F754A" w:rsidRDefault="00FF54B7" w:rsidP="00474E65">
      <w:pPr>
        <w:numPr>
          <w:ilvl w:val="0"/>
          <w:numId w:val="10"/>
        </w:numPr>
        <w:spacing w:before="120"/>
        <w:ind w:right="720"/>
        <w:jc w:val="both"/>
        <w:rPr>
          <w:rFonts w:ascii="Calibri" w:hAnsi="Calibri" w:cs="Arial"/>
          <w:sz w:val="22"/>
          <w:szCs w:val="22"/>
        </w:rPr>
      </w:pPr>
      <w:hyperlink w:anchor="ReqSubs" w:history="1">
        <w:r w:rsidR="00D435AE" w:rsidRPr="00945BA6">
          <w:rPr>
            <w:rStyle w:val="Hyperlink"/>
            <w:rFonts w:ascii="Calibri" w:hAnsi="Calibri" w:cs="Arial"/>
            <w:i/>
            <w:sz w:val="22"/>
            <w:szCs w:val="22"/>
          </w:rPr>
          <w:t xml:space="preserve">Exhibit </w:t>
        </w:r>
        <w:r w:rsidR="009565E5" w:rsidRPr="00945BA6">
          <w:rPr>
            <w:rStyle w:val="Hyperlink"/>
            <w:rFonts w:ascii="Calibri" w:hAnsi="Calibri" w:cs="Arial"/>
            <w:i/>
            <w:sz w:val="22"/>
            <w:szCs w:val="22"/>
          </w:rPr>
          <w:t>C</w:t>
        </w:r>
        <w:r w:rsidR="00D435AE" w:rsidRPr="00945BA6">
          <w:rPr>
            <w:rStyle w:val="Hyperlink"/>
            <w:rFonts w:ascii="Calibri" w:hAnsi="Calibri" w:cs="Arial"/>
            <w:i/>
            <w:sz w:val="22"/>
            <w:szCs w:val="22"/>
          </w:rPr>
          <w:t xml:space="preserve"> – </w:t>
        </w:r>
        <w:r w:rsidR="00904508" w:rsidRPr="00945BA6">
          <w:rPr>
            <w:rStyle w:val="Hyperlink"/>
            <w:rFonts w:ascii="Calibri" w:hAnsi="Calibri" w:cs="Arial"/>
            <w:i/>
            <w:sz w:val="22"/>
            <w:szCs w:val="22"/>
          </w:rPr>
          <w:t xml:space="preserve">Bid </w:t>
        </w:r>
        <w:r w:rsidR="00D435AE" w:rsidRPr="00945BA6">
          <w:rPr>
            <w:rStyle w:val="Hyperlink"/>
            <w:rFonts w:ascii="Calibri" w:hAnsi="Calibri" w:cs="Arial"/>
            <w:i/>
            <w:sz w:val="22"/>
            <w:szCs w:val="22"/>
          </w:rPr>
          <w:t>Price</w:t>
        </w:r>
      </w:hyperlink>
      <w:r w:rsidR="00D435AE" w:rsidRPr="007F754A">
        <w:rPr>
          <w:rFonts w:ascii="Calibri" w:hAnsi="Calibri" w:cs="Arial"/>
          <w:sz w:val="22"/>
          <w:szCs w:val="22"/>
        </w:rPr>
        <w:t xml:space="preserve">:  This exhibit provides the pricing information that </w:t>
      </w:r>
      <w:r w:rsidR="009B6D16">
        <w:rPr>
          <w:rFonts w:ascii="Calibri" w:hAnsi="Calibri" w:cs="Arial"/>
          <w:sz w:val="22"/>
          <w:szCs w:val="22"/>
        </w:rPr>
        <w:t>b</w:t>
      </w:r>
      <w:r w:rsidR="00D435AE" w:rsidRPr="007F754A">
        <w:rPr>
          <w:rFonts w:ascii="Calibri" w:hAnsi="Calibri" w:cs="Arial"/>
          <w:sz w:val="22"/>
          <w:szCs w:val="22"/>
        </w:rPr>
        <w:t>idders will complete as part of their bid</w:t>
      </w:r>
      <w:r w:rsidR="003E00B6">
        <w:rPr>
          <w:rFonts w:ascii="Calibri" w:hAnsi="Calibri" w:cs="Arial"/>
          <w:sz w:val="22"/>
          <w:szCs w:val="22"/>
        </w:rPr>
        <w:t xml:space="preserve"> and the price evaluation tool that Enterprise Services will use to evaluate bids.</w:t>
      </w:r>
    </w:p>
    <w:p w14:paraId="4A6C6CAD" w14:textId="24E1AD90" w:rsidR="00D435AE" w:rsidRDefault="00FF54B7" w:rsidP="00474E65">
      <w:pPr>
        <w:numPr>
          <w:ilvl w:val="0"/>
          <w:numId w:val="10"/>
        </w:numPr>
        <w:spacing w:before="120"/>
        <w:ind w:right="720"/>
        <w:jc w:val="both"/>
        <w:rPr>
          <w:rFonts w:ascii="Calibri" w:hAnsi="Calibri" w:cs="Arial"/>
          <w:sz w:val="22"/>
          <w:szCs w:val="22"/>
        </w:rPr>
      </w:pPr>
      <w:hyperlink w:anchor="ReqSubs" w:history="1">
        <w:r w:rsidR="00D435AE" w:rsidRPr="003A6BDD">
          <w:rPr>
            <w:rStyle w:val="Hyperlink"/>
            <w:rFonts w:ascii="Calibri" w:hAnsi="Calibri" w:cs="Arial"/>
            <w:i/>
            <w:sz w:val="22"/>
            <w:szCs w:val="22"/>
          </w:rPr>
          <w:t xml:space="preserve">Exhibit </w:t>
        </w:r>
        <w:r w:rsidR="009565E5" w:rsidRPr="003A6BDD">
          <w:rPr>
            <w:rStyle w:val="Hyperlink"/>
            <w:rFonts w:ascii="Calibri" w:hAnsi="Calibri" w:cs="Arial"/>
            <w:i/>
            <w:sz w:val="22"/>
            <w:szCs w:val="22"/>
          </w:rPr>
          <w:t>D</w:t>
        </w:r>
        <w:r w:rsidR="00D435AE" w:rsidRPr="003A6BDD">
          <w:rPr>
            <w:rStyle w:val="Hyperlink"/>
            <w:rFonts w:ascii="Calibri" w:hAnsi="Calibri" w:cs="Arial"/>
            <w:i/>
            <w:sz w:val="22"/>
            <w:szCs w:val="22"/>
          </w:rPr>
          <w:t xml:space="preserve"> – Master Contract</w:t>
        </w:r>
        <w:r w:rsidR="00D435AE" w:rsidRPr="003A6BDD">
          <w:rPr>
            <w:rStyle w:val="Hyperlink"/>
            <w:rFonts w:ascii="Calibri" w:hAnsi="Calibri" w:cs="Arial"/>
            <w:sz w:val="22"/>
            <w:szCs w:val="22"/>
          </w:rPr>
          <w:t>:</w:t>
        </w:r>
      </w:hyperlink>
      <w:r w:rsidR="00D435AE" w:rsidRPr="007F754A">
        <w:rPr>
          <w:rFonts w:ascii="Calibri" w:hAnsi="Calibri" w:cs="Arial"/>
          <w:sz w:val="22"/>
          <w:szCs w:val="22"/>
        </w:rPr>
        <w:t xml:space="preserve">  This exhibit is </w:t>
      </w:r>
      <w:r w:rsidR="003A550D">
        <w:rPr>
          <w:rFonts w:ascii="Calibri" w:hAnsi="Calibri" w:cs="Arial"/>
          <w:sz w:val="22"/>
          <w:szCs w:val="22"/>
        </w:rPr>
        <w:t>a draft of the</w:t>
      </w:r>
      <w:r w:rsidR="00D435AE" w:rsidRPr="007F754A">
        <w:rPr>
          <w:rFonts w:ascii="Calibri" w:hAnsi="Calibri" w:cs="Arial"/>
          <w:sz w:val="22"/>
          <w:szCs w:val="22"/>
        </w:rPr>
        <w:t xml:space="preserve"> Master Contract that the successful bidder(s) will execute with Enterprise Services</w:t>
      </w:r>
      <w:r w:rsidR="003E00B6">
        <w:rPr>
          <w:rFonts w:ascii="Calibri" w:hAnsi="Calibri" w:cs="Arial"/>
          <w:sz w:val="22"/>
          <w:szCs w:val="22"/>
        </w:rPr>
        <w:t>.</w:t>
      </w:r>
    </w:p>
    <w:p w14:paraId="3C91F400" w14:textId="5E2D6953" w:rsidR="00D435AE" w:rsidRPr="007F754A" w:rsidRDefault="00FF54B7" w:rsidP="00474E65">
      <w:pPr>
        <w:numPr>
          <w:ilvl w:val="0"/>
          <w:numId w:val="10"/>
        </w:numPr>
        <w:spacing w:before="120"/>
        <w:ind w:right="720"/>
        <w:jc w:val="both"/>
        <w:rPr>
          <w:rFonts w:ascii="Calibri" w:hAnsi="Calibri" w:cs="Arial"/>
          <w:sz w:val="22"/>
          <w:szCs w:val="22"/>
        </w:rPr>
      </w:pPr>
      <w:hyperlink w:anchor="Exhibit_E" w:history="1">
        <w:r w:rsidR="009565E5" w:rsidRPr="00945BA6">
          <w:rPr>
            <w:rStyle w:val="Hyperlink"/>
            <w:rFonts w:ascii="Calibri" w:hAnsi="Calibri" w:cs="Arial"/>
            <w:i/>
            <w:sz w:val="22"/>
            <w:szCs w:val="22"/>
          </w:rPr>
          <w:t>Exhibit E</w:t>
        </w:r>
        <w:r w:rsidR="00D435AE" w:rsidRPr="00945BA6">
          <w:rPr>
            <w:rStyle w:val="Hyperlink"/>
            <w:rFonts w:ascii="Calibri" w:hAnsi="Calibri" w:cs="Arial"/>
            <w:i/>
            <w:sz w:val="22"/>
            <w:szCs w:val="22"/>
          </w:rPr>
          <w:t xml:space="preserve"> – </w:t>
        </w:r>
        <w:r w:rsidR="0068428A" w:rsidRPr="00945BA6">
          <w:rPr>
            <w:rStyle w:val="Hyperlink"/>
            <w:rFonts w:ascii="Calibri" w:hAnsi="Calibri" w:cs="Arial"/>
            <w:i/>
            <w:sz w:val="22"/>
            <w:szCs w:val="22"/>
          </w:rPr>
          <w:t>Complaint</w:t>
        </w:r>
        <w:r w:rsidR="00474E65" w:rsidRPr="00945BA6">
          <w:rPr>
            <w:rStyle w:val="Hyperlink"/>
            <w:rFonts w:ascii="Calibri" w:hAnsi="Calibri" w:cs="Arial"/>
            <w:i/>
            <w:sz w:val="22"/>
            <w:szCs w:val="22"/>
          </w:rPr>
          <w:t>, Debrief,</w:t>
        </w:r>
        <w:r w:rsidR="0068428A" w:rsidRPr="00945BA6">
          <w:rPr>
            <w:rStyle w:val="Hyperlink"/>
            <w:rFonts w:ascii="Calibri" w:hAnsi="Calibri" w:cs="Arial"/>
            <w:i/>
            <w:sz w:val="22"/>
            <w:szCs w:val="22"/>
          </w:rPr>
          <w:t xml:space="preserve"> &amp; Protest Requirements</w:t>
        </w:r>
      </w:hyperlink>
      <w:r w:rsidR="0068428A" w:rsidRPr="007F754A">
        <w:rPr>
          <w:rFonts w:ascii="Calibri" w:hAnsi="Calibri" w:cs="Arial"/>
          <w:sz w:val="22"/>
          <w:szCs w:val="22"/>
        </w:rPr>
        <w:t xml:space="preserve">:  This </w:t>
      </w:r>
      <w:r w:rsidR="00C23B55">
        <w:rPr>
          <w:rFonts w:ascii="Calibri" w:hAnsi="Calibri" w:cs="Arial"/>
          <w:sz w:val="22"/>
          <w:szCs w:val="22"/>
        </w:rPr>
        <w:t>exhibit</w:t>
      </w:r>
      <w:r w:rsidR="0068428A" w:rsidRPr="007F754A">
        <w:rPr>
          <w:rFonts w:ascii="Calibri" w:hAnsi="Calibri" w:cs="Arial"/>
          <w:sz w:val="22"/>
          <w:szCs w:val="22"/>
        </w:rPr>
        <w:t xml:space="preserve"> details the applicable requirements to file a complaint</w:t>
      </w:r>
      <w:r w:rsidR="003E00B6">
        <w:rPr>
          <w:rFonts w:ascii="Calibri" w:hAnsi="Calibri" w:cs="Arial"/>
          <w:sz w:val="22"/>
          <w:szCs w:val="22"/>
        </w:rPr>
        <w:t>, request a debrief conference,</w:t>
      </w:r>
      <w:r w:rsidR="0068428A" w:rsidRPr="007F754A">
        <w:rPr>
          <w:rFonts w:ascii="Calibri" w:hAnsi="Calibri" w:cs="Arial"/>
          <w:sz w:val="22"/>
          <w:szCs w:val="22"/>
        </w:rPr>
        <w:t xml:space="preserve"> or </w:t>
      </w:r>
      <w:r w:rsidR="003E00B6">
        <w:rPr>
          <w:rFonts w:ascii="Calibri" w:hAnsi="Calibri" w:cs="Arial"/>
          <w:sz w:val="22"/>
          <w:szCs w:val="22"/>
        </w:rPr>
        <w:t xml:space="preserve">file a </w:t>
      </w:r>
      <w:r w:rsidR="0068428A" w:rsidRPr="007F754A">
        <w:rPr>
          <w:rFonts w:ascii="Calibri" w:hAnsi="Calibri" w:cs="Arial"/>
          <w:sz w:val="22"/>
          <w:szCs w:val="22"/>
        </w:rPr>
        <w:t xml:space="preserve">protest regarding this </w:t>
      </w:r>
      <w:r w:rsidR="00B5425E">
        <w:rPr>
          <w:rFonts w:ascii="Calibri" w:hAnsi="Calibri" w:cs="Arial"/>
          <w:sz w:val="22"/>
          <w:szCs w:val="22"/>
        </w:rPr>
        <w:t>Competitive</w:t>
      </w:r>
      <w:r w:rsidR="00270A07">
        <w:rPr>
          <w:rFonts w:ascii="Calibri" w:hAnsi="Calibri" w:cs="Arial"/>
          <w:sz w:val="22"/>
          <w:szCs w:val="22"/>
        </w:rPr>
        <w:t xml:space="preserve"> Solicitation</w:t>
      </w:r>
      <w:r w:rsidR="003E00B6">
        <w:rPr>
          <w:rFonts w:ascii="Calibri" w:hAnsi="Calibri" w:cs="Arial"/>
          <w:sz w:val="22"/>
          <w:szCs w:val="22"/>
        </w:rPr>
        <w:t>.</w:t>
      </w:r>
    </w:p>
    <w:p w14:paraId="464A84F5" w14:textId="77777777" w:rsidR="00D435AE" w:rsidRDefault="00FF54B7" w:rsidP="00474E65">
      <w:pPr>
        <w:numPr>
          <w:ilvl w:val="0"/>
          <w:numId w:val="10"/>
        </w:numPr>
        <w:spacing w:before="120"/>
        <w:ind w:right="720"/>
        <w:jc w:val="both"/>
        <w:rPr>
          <w:rFonts w:ascii="Calibri" w:hAnsi="Calibri" w:cs="Arial"/>
          <w:sz w:val="22"/>
          <w:szCs w:val="22"/>
        </w:rPr>
      </w:pPr>
      <w:hyperlink w:anchor="Exhibit_F" w:history="1">
        <w:r w:rsidR="009565E5" w:rsidRPr="00945BA6">
          <w:rPr>
            <w:rStyle w:val="Hyperlink"/>
            <w:rFonts w:ascii="Calibri" w:hAnsi="Calibri" w:cs="Arial"/>
            <w:i/>
            <w:sz w:val="22"/>
            <w:szCs w:val="22"/>
          </w:rPr>
          <w:t>Exhibit F</w:t>
        </w:r>
        <w:r w:rsidR="00D435AE" w:rsidRPr="00945BA6">
          <w:rPr>
            <w:rStyle w:val="Hyperlink"/>
            <w:rFonts w:ascii="Calibri" w:hAnsi="Calibri" w:cs="Arial"/>
            <w:i/>
            <w:sz w:val="22"/>
            <w:szCs w:val="22"/>
          </w:rPr>
          <w:t xml:space="preserve"> – Doing Business with the State of Washington</w:t>
        </w:r>
      </w:hyperlink>
      <w:r w:rsidR="00D435AE" w:rsidRPr="007F754A">
        <w:rPr>
          <w:rFonts w:ascii="Calibri" w:hAnsi="Calibri" w:cs="Arial"/>
          <w:sz w:val="22"/>
          <w:szCs w:val="22"/>
        </w:rPr>
        <w:t xml:space="preserve">:  This </w:t>
      </w:r>
      <w:r w:rsidR="00C23B55">
        <w:rPr>
          <w:rFonts w:ascii="Calibri" w:hAnsi="Calibri" w:cs="Arial"/>
          <w:sz w:val="22"/>
          <w:szCs w:val="22"/>
        </w:rPr>
        <w:t>exhibit</w:t>
      </w:r>
      <w:r w:rsidR="00D435AE" w:rsidRPr="007F754A">
        <w:rPr>
          <w:rFonts w:ascii="Calibri" w:hAnsi="Calibri" w:cs="Arial"/>
          <w:sz w:val="22"/>
          <w:szCs w:val="22"/>
        </w:rPr>
        <w:t xml:space="preserve"> provides information regarding contract</w:t>
      </w:r>
      <w:r w:rsidR="00C23B55">
        <w:rPr>
          <w:rFonts w:ascii="Calibri" w:hAnsi="Calibri" w:cs="Arial"/>
          <w:sz w:val="22"/>
          <w:szCs w:val="22"/>
        </w:rPr>
        <w:t>ing</w:t>
      </w:r>
      <w:r w:rsidR="00D435AE" w:rsidRPr="007F754A">
        <w:rPr>
          <w:rFonts w:ascii="Calibri" w:hAnsi="Calibri" w:cs="Arial"/>
          <w:sz w:val="22"/>
          <w:szCs w:val="22"/>
        </w:rPr>
        <w:t xml:space="preserve"> with the State of Washington</w:t>
      </w:r>
      <w:r w:rsidR="003E00B6">
        <w:rPr>
          <w:rFonts w:ascii="Calibri" w:hAnsi="Calibri" w:cs="Arial"/>
          <w:sz w:val="22"/>
          <w:szCs w:val="22"/>
        </w:rPr>
        <w:t>.</w:t>
      </w:r>
    </w:p>
    <w:p w14:paraId="56E237EA" w14:textId="77777777" w:rsidR="00C7552B" w:rsidRDefault="00C7552B" w:rsidP="00474E65">
      <w:pPr>
        <w:tabs>
          <w:tab w:val="left" w:leader="dot" w:pos="2898"/>
        </w:tabs>
        <w:jc w:val="both"/>
        <w:rPr>
          <w:rFonts w:ascii="Calibri" w:hAnsi="Calibri" w:cs="Arial"/>
          <w:sz w:val="22"/>
          <w:szCs w:val="22"/>
        </w:rPr>
      </w:pPr>
    </w:p>
    <w:p w14:paraId="3F87DE6E" w14:textId="77777777" w:rsidR="007F754A" w:rsidRPr="007F754A" w:rsidRDefault="00132D30" w:rsidP="00093CB1">
      <w:pPr>
        <w:pStyle w:val="Heading1"/>
      </w:pPr>
      <w:bookmarkStart w:id="0" w:name="Section_1"/>
      <w:r w:rsidRPr="007F754A">
        <w:lastRenderedPageBreak/>
        <w:t xml:space="preserve">Section 1 </w:t>
      </w:r>
      <w:r w:rsidR="007F754A" w:rsidRPr="007F754A">
        <w:t>–</w:t>
      </w:r>
      <w:r w:rsidRPr="007F754A">
        <w:t xml:space="preserve"> </w:t>
      </w:r>
      <w:r w:rsidR="007F754A" w:rsidRPr="007F754A">
        <w:t>Deadlines, Questions, and Where to Submit your Bid</w:t>
      </w:r>
    </w:p>
    <w:bookmarkEnd w:id="0"/>
    <w:p w14:paraId="5A6CF44E" w14:textId="77777777" w:rsidR="007F754A" w:rsidRDefault="007F754A" w:rsidP="00556084">
      <w:pPr>
        <w:keepNext/>
        <w:keepLines/>
        <w:jc w:val="both"/>
        <w:rPr>
          <w:rFonts w:ascii="Calibri" w:hAnsi="Calibri" w:cs="Arial"/>
          <w:sz w:val="22"/>
          <w:szCs w:val="22"/>
        </w:rPr>
      </w:pPr>
    </w:p>
    <w:p w14:paraId="20E54614" w14:textId="77FFC379" w:rsidR="007F754A" w:rsidRDefault="007F754A" w:rsidP="00556084">
      <w:pPr>
        <w:keepNext/>
        <w:keepLines/>
        <w:jc w:val="both"/>
        <w:rPr>
          <w:rFonts w:ascii="Calibri" w:hAnsi="Calibri" w:cs="Arial"/>
          <w:sz w:val="22"/>
          <w:szCs w:val="22"/>
        </w:rPr>
      </w:pPr>
      <w:r>
        <w:rPr>
          <w:rFonts w:ascii="Calibri" w:hAnsi="Calibri" w:cs="Arial"/>
          <w:sz w:val="22"/>
          <w:szCs w:val="22"/>
        </w:rPr>
        <w:t xml:space="preserve">This section identifies important deadlines for this </w:t>
      </w:r>
      <w:r w:rsidR="00B5425E">
        <w:rPr>
          <w:rFonts w:ascii="Calibri" w:hAnsi="Calibri" w:cs="Arial"/>
          <w:sz w:val="22"/>
          <w:szCs w:val="22"/>
        </w:rPr>
        <w:t>Competitive</w:t>
      </w:r>
      <w:r w:rsidR="00270A07">
        <w:rPr>
          <w:rFonts w:ascii="Calibri" w:hAnsi="Calibri" w:cs="Arial"/>
          <w:sz w:val="22"/>
          <w:szCs w:val="22"/>
        </w:rPr>
        <w:t xml:space="preserve"> Solicitation</w:t>
      </w:r>
      <w:r w:rsidR="00C23B55">
        <w:rPr>
          <w:rFonts w:ascii="Calibri" w:hAnsi="Calibri" w:cs="Arial"/>
          <w:sz w:val="22"/>
          <w:szCs w:val="22"/>
        </w:rPr>
        <w:t xml:space="preserve"> and</w:t>
      </w:r>
      <w:r>
        <w:rPr>
          <w:rFonts w:ascii="Calibri" w:hAnsi="Calibri" w:cs="Arial"/>
          <w:sz w:val="22"/>
          <w:szCs w:val="22"/>
        </w:rPr>
        <w:t xml:space="preserve"> where </w:t>
      </w:r>
      <w:r w:rsidR="00596255">
        <w:rPr>
          <w:rFonts w:ascii="Calibri" w:hAnsi="Calibri" w:cs="Arial"/>
          <w:sz w:val="22"/>
          <w:szCs w:val="22"/>
        </w:rPr>
        <w:t>to</w:t>
      </w:r>
      <w:r w:rsidR="00F553D3">
        <w:rPr>
          <w:rFonts w:ascii="Calibri" w:hAnsi="Calibri" w:cs="Arial"/>
          <w:sz w:val="22"/>
          <w:szCs w:val="22"/>
        </w:rPr>
        <w:t xml:space="preserve"> </w:t>
      </w:r>
      <w:r>
        <w:rPr>
          <w:rFonts w:ascii="Calibri" w:hAnsi="Calibri" w:cs="Arial"/>
          <w:sz w:val="22"/>
          <w:szCs w:val="22"/>
        </w:rPr>
        <w:t xml:space="preserve">direct questions regarding the </w:t>
      </w:r>
      <w:r w:rsidR="00B5425E">
        <w:rPr>
          <w:rFonts w:ascii="Calibri" w:hAnsi="Calibri" w:cs="Arial"/>
          <w:sz w:val="22"/>
          <w:szCs w:val="22"/>
        </w:rPr>
        <w:t>Competitive</w:t>
      </w:r>
      <w:r w:rsidR="00270A07">
        <w:rPr>
          <w:rFonts w:ascii="Calibri" w:hAnsi="Calibri" w:cs="Arial"/>
          <w:sz w:val="22"/>
          <w:szCs w:val="22"/>
        </w:rPr>
        <w:t xml:space="preserve"> Solicitation</w:t>
      </w:r>
      <w:r>
        <w:rPr>
          <w:rFonts w:ascii="Calibri" w:hAnsi="Calibri" w:cs="Arial"/>
          <w:sz w:val="22"/>
          <w:szCs w:val="22"/>
        </w:rPr>
        <w:t>.</w:t>
      </w:r>
    </w:p>
    <w:p w14:paraId="4C08B2CC" w14:textId="182D9113" w:rsidR="00154273" w:rsidRDefault="00B5425E" w:rsidP="00693122">
      <w:pPr>
        <w:numPr>
          <w:ilvl w:val="0"/>
          <w:numId w:val="15"/>
        </w:numPr>
        <w:spacing w:before="240" w:after="120"/>
        <w:ind w:left="734" w:hanging="547"/>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Deadlines</w:t>
      </w:r>
      <w:r w:rsidR="00154273">
        <w:rPr>
          <w:rFonts w:ascii="Calibri" w:hAnsi="Calibri"/>
          <w:sz w:val="22"/>
          <w:szCs w:val="22"/>
        </w:rPr>
        <w:t xml:space="preserve">.  </w:t>
      </w:r>
      <w:r w:rsidR="00693122" w:rsidRPr="00693122">
        <w:rPr>
          <w:rFonts w:ascii="Calibri" w:hAnsi="Calibri"/>
          <w:sz w:val="22"/>
          <w:szCs w:val="22"/>
        </w:rPr>
        <w:t xml:space="preserve">The following table identifies important dates for this </w:t>
      </w:r>
      <w:r>
        <w:rPr>
          <w:rFonts w:ascii="Calibri" w:hAnsi="Calibri" w:cs="Arial"/>
          <w:sz w:val="22"/>
          <w:szCs w:val="22"/>
        </w:rPr>
        <w:t>Competitive</w:t>
      </w:r>
      <w:r w:rsidR="00693122" w:rsidRPr="00693122">
        <w:rPr>
          <w:rFonts w:ascii="Calibri" w:hAnsi="Calibri"/>
          <w:sz w:val="22"/>
          <w:szCs w:val="22"/>
        </w:rPr>
        <w:t xml:space="preserve"> Solicitation:</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10"/>
        <w:gridCol w:w="3983"/>
      </w:tblGrid>
      <w:tr w:rsidR="00693122" w:rsidRPr="007F754A" w14:paraId="26741FD2" w14:textId="77777777" w:rsidTr="00BD614D">
        <w:trPr>
          <w:cantSplit/>
          <w:tblHeader/>
        </w:trPr>
        <w:tc>
          <w:tcPr>
            <w:tcW w:w="7493" w:type="dxa"/>
            <w:gridSpan w:val="2"/>
            <w:shd w:val="clear" w:color="auto" w:fill="DBE5F1"/>
          </w:tcPr>
          <w:p w14:paraId="078F7B26" w14:textId="27234C7D" w:rsidR="00693122" w:rsidRPr="00693122" w:rsidRDefault="00B5425E" w:rsidP="00B5425E">
            <w:pPr>
              <w:spacing w:before="40" w:after="40"/>
              <w:jc w:val="center"/>
              <w:rPr>
                <w:rFonts w:ascii="Calibri" w:hAnsi="Calibri" w:cs="Arial"/>
                <w:b/>
                <w:smallCaps/>
                <w:sz w:val="22"/>
                <w:szCs w:val="22"/>
              </w:rPr>
            </w:pPr>
            <w:r>
              <w:rPr>
                <w:rFonts w:ascii="Calibri" w:hAnsi="Calibri" w:cs="Arial"/>
                <w:b/>
                <w:smallCaps/>
                <w:sz w:val="22"/>
                <w:szCs w:val="22"/>
              </w:rPr>
              <w:t>Competitive</w:t>
            </w:r>
            <w:r w:rsidR="00693122" w:rsidRPr="00693122">
              <w:rPr>
                <w:rFonts w:ascii="Calibri" w:hAnsi="Calibri" w:cs="Arial"/>
                <w:b/>
                <w:smallCaps/>
                <w:sz w:val="22"/>
                <w:szCs w:val="22"/>
              </w:rPr>
              <w:t xml:space="preserve"> Solicitation Deadlines</w:t>
            </w:r>
          </w:p>
        </w:tc>
      </w:tr>
      <w:tr w:rsidR="00693122" w:rsidRPr="007F754A" w14:paraId="7094C7F4" w14:textId="77777777" w:rsidTr="00BD614D">
        <w:trPr>
          <w:cantSplit/>
          <w:tblHeader/>
        </w:trPr>
        <w:tc>
          <w:tcPr>
            <w:tcW w:w="3510" w:type="dxa"/>
            <w:shd w:val="clear" w:color="auto" w:fill="DBE5F1"/>
          </w:tcPr>
          <w:p w14:paraId="4D11ADC7" w14:textId="1B10F67F" w:rsidR="00693122" w:rsidRPr="00693122" w:rsidRDefault="00693122" w:rsidP="00693122">
            <w:pPr>
              <w:spacing w:before="40" w:after="40"/>
              <w:jc w:val="center"/>
              <w:rPr>
                <w:rFonts w:ascii="Calibri" w:hAnsi="Calibri" w:cs="Arial"/>
                <w:b/>
                <w:smallCaps/>
                <w:sz w:val="22"/>
                <w:szCs w:val="22"/>
              </w:rPr>
            </w:pPr>
            <w:r w:rsidRPr="00693122">
              <w:rPr>
                <w:rFonts w:ascii="Calibri" w:hAnsi="Calibri" w:cs="Arial"/>
                <w:b/>
                <w:smallCaps/>
                <w:sz w:val="22"/>
                <w:szCs w:val="22"/>
              </w:rPr>
              <w:t>Item</w:t>
            </w:r>
          </w:p>
        </w:tc>
        <w:tc>
          <w:tcPr>
            <w:tcW w:w="3983" w:type="dxa"/>
            <w:shd w:val="clear" w:color="auto" w:fill="DBE5F1"/>
          </w:tcPr>
          <w:p w14:paraId="3A447DA4" w14:textId="74CD369B" w:rsidR="00693122" w:rsidRPr="00693122" w:rsidRDefault="00693122" w:rsidP="00693122">
            <w:pPr>
              <w:spacing w:before="40" w:after="40"/>
              <w:jc w:val="center"/>
              <w:rPr>
                <w:rFonts w:ascii="Calibri" w:hAnsi="Calibri" w:cs="Arial"/>
                <w:b/>
                <w:smallCaps/>
                <w:sz w:val="22"/>
                <w:szCs w:val="22"/>
              </w:rPr>
            </w:pPr>
            <w:r w:rsidRPr="00693122">
              <w:rPr>
                <w:rFonts w:ascii="Calibri" w:hAnsi="Calibri" w:cs="Arial"/>
                <w:b/>
                <w:smallCaps/>
                <w:sz w:val="22"/>
                <w:szCs w:val="22"/>
              </w:rPr>
              <w:t>Date</w:t>
            </w:r>
          </w:p>
        </w:tc>
      </w:tr>
      <w:tr w:rsidR="007F754A" w:rsidRPr="007F754A" w14:paraId="598A203B" w14:textId="77777777" w:rsidTr="00BD614D">
        <w:trPr>
          <w:cantSplit/>
        </w:trPr>
        <w:tc>
          <w:tcPr>
            <w:tcW w:w="3510" w:type="dxa"/>
            <w:shd w:val="clear" w:color="auto" w:fill="auto"/>
            <w:vAlign w:val="center"/>
          </w:tcPr>
          <w:p w14:paraId="4FF58BE9" w14:textId="103A0EEF" w:rsidR="007F754A" w:rsidRPr="007F754A" w:rsidRDefault="00B5425E" w:rsidP="00B5425E">
            <w:pPr>
              <w:spacing w:before="40" w:after="40"/>
              <w:jc w:val="right"/>
              <w:rPr>
                <w:rFonts w:ascii="Calibri" w:hAnsi="Calibri" w:cs="Arial"/>
                <w:sz w:val="22"/>
                <w:szCs w:val="22"/>
              </w:rPr>
            </w:pPr>
            <w:r>
              <w:rPr>
                <w:rFonts w:ascii="Calibri" w:hAnsi="Calibri" w:cs="Arial"/>
                <w:sz w:val="22"/>
                <w:szCs w:val="22"/>
              </w:rPr>
              <w:t>Competitive</w:t>
            </w:r>
            <w:r w:rsidR="00817444">
              <w:rPr>
                <w:rFonts w:ascii="Calibri" w:hAnsi="Calibri" w:cs="Arial"/>
                <w:sz w:val="22"/>
                <w:szCs w:val="22"/>
              </w:rPr>
              <w:t xml:space="preserve"> Solicitation</w:t>
            </w:r>
            <w:r w:rsidR="007F754A" w:rsidRPr="007F754A">
              <w:rPr>
                <w:rFonts w:ascii="Calibri" w:hAnsi="Calibri" w:cs="Arial"/>
                <w:sz w:val="22"/>
                <w:szCs w:val="22"/>
              </w:rPr>
              <w:t xml:space="preserve"> Posting Date:</w:t>
            </w:r>
          </w:p>
        </w:tc>
        <w:tc>
          <w:tcPr>
            <w:tcW w:w="3983" w:type="dxa"/>
            <w:shd w:val="clear" w:color="auto" w:fill="auto"/>
            <w:vAlign w:val="center"/>
          </w:tcPr>
          <w:p w14:paraId="1A055492" w14:textId="026EA1C1" w:rsidR="007F754A" w:rsidRPr="007F754A" w:rsidRDefault="00337CD6" w:rsidP="0095394A">
            <w:pPr>
              <w:spacing w:before="40" w:after="40"/>
              <w:rPr>
                <w:rFonts w:ascii="Calibri" w:hAnsi="Calibri" w:cs="Arial"/>
                <w:sz w:val="22"/>
                <w:szCs w:val="22"/>
              </w:rPr>
            </w:pPr>
            <w:r>
              <w:rPr>
                <w:rFonts w:ascii="Calibri" w:hAnsi="Calibri" w:cs="Arial"/>
                <w:sz w:val="22"/>
                <w:szCs w:val="22"/>
              </w:rPr>
              <w:t>January 16,</w:t>
            </w:r>
            <w:r w:rsidR="007F754A" w:rsidRPr="007F754A">
              <w:rPr>
                <w:rFonts w:ascii="Calibri" w:hAnsi="Calibri" w:cs="Arial"/>
                <w:sz w:val="22"/>
                <w:szCs w:val="22"/>
              </w:rPr>
              <w:t xml:space="preserve"> 201</w:t>
            </w:r>
            <w:r w:rsidR="0095394A">
              <w:rPr>
                <w:rFonts w:ascii="Calibri" w:hAnsi="Calibri" w:cs="Arial"/>
                <w:sz w:val="22"/>
                <w:szCs w:val="22"/>
              </w:rPr>
              <w:t>9</w:t>
            </w:r>
          </w:p>
        </w:tc>
      </w:tr>
      <w:tr w:rsidR="007F754A" w:rsidRPr="007F754A" w14:paraId="31871B10" w14:textId="77777777" w:rsidTr="00BD614D">
        <w:trPr>
          <w:cantSplit/>
        </w:trPr>
        <w:tc>
          <w:tcPr>
            <w:tcW w:w="3510" w:type="dxa"/>
            <w:shd w:val="clear" w:color="auto" w:fill="auto"/>
            <w:vAlign w:val="center"/>
          </w:tcPr>
          <w:p w14:paraId="2303644E" w14:textId="77777777" w:rsidR="007F754A" w:rsidRPr="007F754A" w:rsidRDefault="007F754A" w:rsidP="004F4807">
            <w:pPr>
              <w:spacing w:before="40" w:after="40"/>
              <w:jc w:val="right"/>
              <w:rPr>
                <w:rFonts w:ascii="Calibri" w:hAnsi="Calibri" w:cs="Arial"/>
                <w:sz w:val="22"/>
                <w:szCs w:val="22"/>
              </w:rPr>
            </w:pPr>
            <w:r w:rsidRPr="007F754A">
              <w:rPr>
                <w:rFonts w:ascii="Calibri" w:hAnsi="Calibri" w:cs="Arial"/>
                <w:sz w:val="22"/>
                <w:szCs w:val="22"/>
              </w:rPr>
              <w:t>Pre-Bid Conference:</w:t>
            </w:r>
          </w:p>
        </w:tc>
        <w:tc>
          <w:tcPr>
            <w:tcW w:w="3983" w:type="dxa"/>
            <w:shd w:val="clear" w:color="auto" w:fill="auto"/>
            <w:vAlign w:val="center"/>
          </w:tcPr>
          <w:p w14:paraId="54233119" w14:textId="599F337C" w:rsidR="008024E7" w:rsidRDefault="00030220" w:rsidP="0095394A">
            <w:pPr>
              <w:spacing w:before="40" w:after="40"/>
              <w:rPr>
                <w:rFonts w:ascii="Calibri" w:hAnsi="Calibri" w:cs="Arial"/>
                <w:sz w:val="22"/>
                <w:szCs w:val="22"/>
              </w:rPr>
            </w:pPr>
            <w:r>
              <w:rPr>
                <w:rFonts w:ascii="Calibri" w:hAnsi="Calibri" w:cs="Arial"/>
                <w:sz w:val="22"/>
                <w:szCs w:val="22"/>
              </w:rPr>
              <w:t>January 31</w:t>
            </w:r>
            <w:r w:rsidRPr="00CE4DFB">
              <w:rPr>
                <w:rFonts w:ascii="Calibri" w:hAnsi="Calibri" w:cs="Arial"/>
                <w:sz w:val="22"/>
                <w:szCs w:val="22"/>
              </w:rPr>
              <w:t xml:space="preserve">, </w:t>
            </w:r>
            <w:r w:rsidR="007F754A" w:rsidRPr="00CE4DFB">
              <w:rPr>
                <w:rFonts w:ascii="Calibri" w:hAnsi="Calibri" w:cs="Arial"/>
                <w:sz w:val="22"/>
                <w:szCs w:val="22"/>
              </w:rPr>
              <w:t>201</w:t>
            </w:r>
            <w:r w:rsidR="0095394A">
              <w:rPr>
                <w:rFonts w:ascii="Calibri" w:hAnsi="Calibri" w:cs="Arial"/>
                <w:sz w:val="22"/>
                <w:szCs w:val="22"/>
              </w:rPr>
              <w:t>9</w:t>
            </w:r>
            <w:r w:rsidR="00235AE8" w:rsidRPr="00CE4DFB">
              <w:rPr>
                <w:rFonts w:ascii="Calibri" w:hAnsi="Calibri" w:cs="Arial"/>
                <w:sz w:val="22"/>
                <w:szCs w:val="22"/>
              </w:rPr>
              <w:t xml:space="preserve"> </w:t>
            </w:r>
            <w:r>
              <w:rPr>
                <w:rFonts w:ascii="Calibri" w:hAnsi="Calibri" w:cs="Arial"/>
                <w:sz w:val="22"/>
                <w:szCs w:val="22"/>
              </w:rPr>
              <w:t>at 10am</w:t>
            </w:r>
          </w:p>
          <w:p w14:paraId="41F6615A" w14:textId="138E1766" w:rsidR="007F754A" w:rsidRDefault="00235AE8" w:rsidP="008024E7">
            <w:pPr>
              <w:spacing w:before="40" w:after="40"/>
              <w:rPr>
                <w:rFonts w:ascii="Calibri" w:hAnsi="Calibri" w:cs="Arial"/>
                <w:sz w:val="22"/>
                <w:szCs w:val="22"/>
              </w:rPr>
            </w:pPr>
            <w:r w:rsidRPr="00CE4DFB">
              <w:rPr>
                <w:rFonts w:ascii="Calibri" w:hAnsi="Calibri" w:cs="Arial"/>
                <w:sz w:val="22"/>
                <w:szCs w:val="22"/>
              </w:rPr>
              <w:t>Attend in Person</w:t>
            </w:r>
            <w:r w:rsidRPr="00CE4DFB">
              <w:rPr>
                <w:rFonts w:ascii="Calibri" w:hAnsi="Calibri" w:cs="Arial"/>
                <w:sz w:val="22"/>
                <w:szCs w:val="22"/>
              </w:rPr>
              <w:br/>
            </w:r>
            <w:r w:rsidR="00030220">
              <w:rPr>
                <w:rFonts w:ascii="Calibri" w:hAnsi="Calibri" w:cs="Arial"/>
                <w:sz w:val="22"/>
                <w:szCs w:val="22"/>
              </w:rPr>
              <w:t>1500 Jefferson St SW Room, 2330</w:t>
            </w:r>
            <w:r w:rsidRPr="00CE4DFB">
              <w:rPr>
                <w:rFonts w:ascii="Calibri" w:hAnsi="Calibri" w:cs="Arial"/>
                <w:sz w:val="22"/>
                <w:szCs w:val="22"/>
              </w:rPr>
              <w:t>Room</w:t>
            </w:r>
            <w:r w:rsidR="0095394A" w:rsidRPr="00CE4DFB">
              <w:rPr>
                <w:rFonts w:ascii="Calibri" w:hAnsi="Calibri" w:cs="Arial"/>
                <w:sz w:val="22"/>
                <w:szCs w:val="22"/>
              </w:rPr>
              <w:t xml:space="preserve"> </w:t>
            </w:r>
            <w:r w:rsidRPr="00CE4DFB">
              <w:rPr>
                <w:rFonts w:ascii="Calibri" w:hAnsi="Calibri" w:cs="Arial"/>
                <w:sz w:val="22"/>
                <w:szCs w:val="22"/>
              </w:rPr>
              <w:br/>
            </w:r>
            <w:r w:rsidR="00030220">
              <w:rPr>
                <w:rFonts w:ascii="Calibri" w:hAnsi="Calibri" w:cs="Arial"/>
                <w:sz w:val="22"/>
                <w:szCs w:val="22"/>
              </w:rPr>
              <w:t>Olympia, WA  98512</w:t>
            </w:r>
          </w:p>
          <w:p w14:paraId="542BDB40" w14:textId="5120A5CF" w:rsidR="0095394A" w:rsidRPr="00CE4DFB" w:rsidRDefault="0095394A" w:rsidP="00030220">
            <w:pPr>
              <w:spacing w:before="40" w:after="40"/>
              <w:rPr>
                <w:rFonts w:ascii="Calibri" w:hAnsi="Calibri" w:cs="Arial"/>
                <w:sz w:val="22"/>
                <w:szCs w:val="22"/>
              </w:rPr>
            </w:pPr>
            <w:r w:rsidRPr="00CE4DFB">
              <w:rPr>
                <w:rFonts w:ascii="Calibri" w:hAnsi="Calibri" w:cs="Arial"/>
                <w:sz w:val="22"/>
                <w:szCs w:val="22"/>
              </w:rPr>
              <w:t>Attend via Phone</w:t>
            </w:r>
            <w:r w:rsidRPr="00CE4DFB">
              <w:rPr>
                <w:rFonts w:ascii="Calibri" w:hAnsi="Calibri" w:cs="Arial"/>
                <w:sz w:val="22"/>
                <w:szCs w:val="22"/>
              </w:rPr>
              <w:br/>
            </w:r>
            <w:r w:rsidR="00030220">
              <w:rPr>
                <w:rFonts w:ascii="Calibri" w:hAnsi="Calibri" w:cs="Arial"/>
                <w:sz w:val="22"/>
                <w:szCs w:val="22"/>
              </w:rPr>
              <w:t>360-407-3819</w:t>
            </w:r>
            <w:r w:rsidRPr="00CE4DFB">
              <w:rPr>
                <w:rFonts w:ascii="Calibri" w:hAnsi="Calibri" w:cs="Arial"/>
                <w:sz w:val="22"/>
                <w:szCs w:val="22"/>
              </w:rPr>
              <w:br/>
              <w:t>Conf ID/Pass code</w:t>
            </w:r>
            <w:r w:rsidR="00B751D8">
              <w:rPr>
                <w:rFonts w:ascii="Calibri" w:hAnsi="Calibri" w:cs="Arial"/>
                <w:sz w:val="22"/>
                <w:szCs w:val="22"/>
              </w:rPr>
              <w:t xml:space="preserve"> 21895</w:t>
            </w:r>
          </w:p>
        </w:tc>
      </w:tr>
      <w:tr w:rsidR="00222AFE" w:rsidRPr="007F754A" w14:paraId="1027FD0C" w14:textId="77777777" w:rsidTr="00BD614D">
        <w:trPr>
          <w:cantSplit/>
        </w:trPr>
        <w:tc>
          <w:tcPr>
            <w:tcW w:w="3510" w:type="dxa"/>
            <w:shd w:val="clear" w:color="auto" w:fill="auto"/>
            <w:vAlign w:val="center"/>
          </w:tcPr>
          <w:p w14:paraId="27261579" w14:textId="77777777" w:rsidR="00222AFE" w:rsidRPr="007F754A" w:rsidRDefault="00222AFE" w:rsidP="00693122">
            <w:pPr>
              <w:spacing w:before="40" w:after="40"/>
              <w:jc w:val="right"/>
              <w:rPr>
                <w:rFonts w:ascii="Calibri" w:hAnsi="Calibri" w:cs="Arial"/>
                <w:sz w:val="22"/>
                <w:szCs w:val="22"/>
              </w:rPr>
            </w:pPr>
            <w:r>
              <w:rPr>
                <w:rFonts w:ascii="Calibri" w:hAnsi="Calibri" w:cs="Arial"/>
                <w:sz w:val="22"/>
                <w:szCs w:val="22"/>
              </w:rPr>
              <w:t>Question &amp; Answer Period:</w:t>
            </w:r>
          </w:p>
        </w:tc>
        <w:tc>
          <w:tcPr>
            <w:tcW w:w="3983" w:type="dxa"/>
            <w:shd w:val="clear" w:color="auto" w:fill="auto"/>
            <w:vAlign w:val="center"/>
          </w:tcPr>
          <w:p w14:paraId="7B128291" w14:textId="7E94F4E2" w:rsidR="00222AFE" w:rsidRPr="007F754A" w:rsidRDefault="00337CD6" w:rsidP="00030220">
            <w:pPr>
              <w:spacing w:before="40" w:after="40"/>
              <w:rPr>
                <w:rFonts w:ascii="Calibri" w:hAnsi="Calibri" w:cs="Arial"/>
                <w:sz w:val="22"/>
                <w:szCs w:val="22"/>
              </w:rPr>
            </w:pPr>
            <w:r>
              <w:rPr>
                <w:rFonts w:ascii="Calibri" w:hAnsi="Calibri" w:cs="Arial"/>
                <w:sz w:val="22"/>
                <w:szCs w:val="22"/>
              </w:rPr>
              <w:t>January 16,</w:t>
            </w:r>
            <w:r w:rsidR="009B68C2" w:rsidRPr="007F754A">
              <w:rPr>
                <w:rFonts w:ascii="Calibri" w:hAnsi="Calibri" w:cs="Arial"/>
                <w:sz w:val="22"/>
                <w:szCs w:val="22"/>
              </w:rPr>
              <w:t xml:space="preserve"> 201</w:t>
            </w:r>
            <w:r w:rsidR="0095394A">
              <w:rPr>
                <w:rFonts w:ascii="Calibri" w:hAnsi="Calibri" w:cs="Arial"/>
                <w:sz w:val="22"/>
                <w:szCs w:val="22"/>
              </w:rPr>
              <w:t>9</w:t>
            </w:r>
            <w:r w:rsidR="009B68C2">
              <w:rPr>
                <w:rFonts w:ascii="Calibri" w:hAnsi="Calibri" w:cs="Arial"/>
                <w:sz w:val="22"/>
                <w:szCs w:val="22"/>
              </w:rPr>
              <w:t xml:space="preserve"> - </w:t>
            </w:r>
            <w:r w:rsidR="00030220">
              <w:rPr>
                <w:rFonts w:ascii="Calibri" w:hAnsi="Calibri" w:cs="Arial"/>
                <w:sz w:val="22"/>
                <w:szCs w:val="22"/>
              </w:rPr>
              <w:t>February 8,</w:t>
            </w:r>
            <w:r w:rsidR="00030220" w:rsidRPr="007F754A">
              <w:rPr>
                <w:rFonts w:ascii="Calibri" w:hAnsi="Calibri" w:cs="Arial"/>
                <w:sz w:val="22"/>
                <w:szCs w:val="22"/>
              </w:rPr>
              <w:t xml:space="preserve"> </w:t>
            </w:r>
            <w:r w:rsidR="009B68C2" w:rsidRPr="007F754A">
              <w:rPr>
                <w:rFonts w:ascii="Calibri" w:hAnsi="Calibri" w:cs="Arial"/>
                <w:sz w:val="22"/>
                <w:szCs w:val="22"/>
              </w:rPr>
              <w:t>201</w:t>
            </w:r>
            <w:r w:rsidR="0095394A">
              <w:rPr>
                <w:rFonts w:ascii="Calibri" w:hAnsi="Calibri" w:cs="Arial"/>
                <w:sz w:val="22"/>
                <w:szCs w:val="22"/>
              </w:rPr>
              <w:t>9</w:t>
            </w:r>
          </w:p>
        </w:tc>
      </w:tr>
      <w:tr w:rsidR="007F754A" w:rsidRPr="007F754A" w14:paraId="2735F219" w14:textId="77777777" w:rsidTr="00BD614D">
        <w:trPr>
          <w:cantSplit/>
        </w:trPr>
        <w:tc>
          <w:tcPr>
            <w:tcW w:w="3510" w:type="dxa"/>
            <w:shd w:val="clear" w:color="auto" w:fill="auto"/>
            <w:vAlign w:val="center"/>
          </w:tcPr>
          <w:p w14:paraId="69237F50" w14:textId="77777777" w:rsidR="007F754A" w:rsidRPr="007F754A" w:rsidRDefault="007F754A" w:rsidP="00693122">
            <w:pPr>
              <w:spacing w:before="40" w:after="40"/>
              <w:jc w:val="right"/>
              <w:rPr>
                <w:rFonts w:ascii="Calibri" w:hAnsi="Calibri" w:cs="Arial"/>
                <w:sz w:val="22"/>
                <w:szCs w:val="22"/>
              </w:rPr>
            </w:pPr>
            <w:r w:rsidRPr="007F754A">
              <w:rPr>
                <w:rFonts w:ascii="Calibri" w:hAnsi="Calibri" w:cs="Arial"/>
                <w:sz w:val="22"/>
                <w:szCs w:val="22"/>
              </w:rPr>
              <w:t>Deadline for submitting Bids:</w:t>
            </w:r>
          </w:p>
        </w:tc>
        <w:tc>
          <w:tcPr>
            <w:tcW w:w="3983" w:type="dxa"/>
            <w:shd w:val="clear" w:color="auto" w:fill="auto"/>
            <w:vAlign w:val="center"/>
          </w:tcPr>
          <w:p w14:paraId="11D8049F" w14:textId="7F0FB348" w:rsidR="007F754A" w:rsidRPr="007F754A" w:rsidRDefault="00030220" w:rsidP="0095394A">
            <w:pPr>
              <w:spacing w:before="40" w:after="40"/>
              <w:rPr>
                <w:rFonts w:ascii="Calibri" w:hAnsi="Calibri" w:cs="Arial"/>
                <w:sz w:val="22"/>
                <w:szCs w:val="22"/>
              </w:rPr>
            </w:pPr>
            <w:r>
              <w:rPr>
                <w:rFonts w:ascii="Calibri" w:hAnsi="Calibri" w:cs="Arial"/>
                <w:sz w:val="22"/>
                <w:szCs w:val="22"/>
              </w:rPr>
              <w:t>February 15</w:t>
            </w:r>
            <w:r w:rsidRPr="007F754A">
              <w:rPr>
                <w:rFonts w:ascii="Calibri" w:hAnsi="Calibri" w:cs="Arial"/>
                <w:sz w:val="22"/>
                <w:szCs w:val="22"/>
              </w:rPr>
              <w:t xml:space="preserve">, </w:t>
            </w:r>
            <w:r w:rsidR="007F754A" w:rsidRPr="007F754A">
              <w:rPr>
                <w:rFonts w:ascii="Calibri" w:hAnsi="Calibri" w:cs="Arial"/>
                <w:sz w:val="22"/>
                <w:szCs w:val="22"/>
              </w:rPr>
              <w:t>201</w:t>
            </w:r>
            <w:r w:rsidR="0095394A">
              <w:rPr>
                <w:rFonts w:ascii="Calibri" w:hAnsi="Calibri" w:cs="Arial"/>
                <w:sz w:val="22"/>
                <w:szCs w:val="22"/>
              </w:rPr>
              <w:t>9</w:t>
            </w:r>
          </w:p>
        </w:tc>
      </w:tr>
      <w:tr w:rsidR="007F754A" w:rsidRPr="007F754A" w14:paraId="236B930E" w14:textId="77777777" w:rsidTr="00BD614D">
        <w:trPr>
          <w:cantSplit/>
        </w:trPr>
        <w:tc>
          <w:tcPr>
            <w:tcW w:w="3510" w:type="dxa"/>
            <w:shd w:val="clear" w:color="auto" w:fill="auto"/>
            <w:vAlign w:val="center"/>
          </w:tcPr>
          <w:p w14:paraId="5B95749C" w14:textId="60166C09" w:rsidR="007F754A" w:rsidRPr="007F754A" w:rsidRDefault="007F754A" w:rsidP="00693122">
            <w:pPr>
              <w:spacing w:before="40" w:after="40"/>
              <w:jc w:val="right"/>
              <w:rPr>
                <w:rFonts w:ascii="Calibri" w:hAnsi="Calibri" w:cs="Arial"/>
                <w:sz w:val="22"/>
                <w:szCs w:val="22"/>
              </w:rPr>
            </w:pPr>
            <w:r w:rsidRPr="007F754A">
              <w:rPr>
                <w:rFonts w:ascii="Calibri" w:hAnsi="Calibri" w:cs="Arial"/>
                <w:sz w:val="22"/>
                <w:szCs w:val="22"/>
              </w:rPr>
              <w:t>Anticipate</w:t>
            </w:r>
            <w:r w:rsidR="00222AFE">
              <w:rPr>
                <w:rFonts w:ascii="Calibri" w:hAnsi="Calibri" w:cs="Arial"/>
                <w:sz w:val="22"/>
                <w:szCs w:val="22"/>
              </w:rPr>
              <w:t>d</w:t>
            </w:r>
            <w:r w:rsidRPr="007F754A">
              <w:rPr>
                <w:rFonts w:ascii="Calibri" w:hAnsi="Calibri" w:cs="Arial"/>
                <w:sz w:val="22"/>
                <w:szCs w:val="22"/>
              </w:rPr>
              <w:t xml:space="preserve"> </w:t>
            </w:r>
            <w:r w:rsidR="00222AFE">
              <w:rPr>
                <w:rFonts w:ascii="Calibri" w:hAnsi="Calibri" w:cs="Arial"/>
                <w:sz w:val="22"/>
                <w:szCs w:val="22"/>
              </w:rPr>
              <w:t>Announcement of Apparent Successful Bidder(s)</w:t>
            </w:r>
            <w:r w:rsidR="00817444">
              <w:rPr>
                <w:rFonts w:ascii="Calibri" w:hAnsi="Calibri" w:cs="Arial"/>
                <w:sz w:val="22"/>
                <w:szCs w:val="22"/>
              </w:rPr>
              <w:t xml:space="preserve"> (ASB)</w:t>
            </w:r>
            <w:r w:rsidRPr="007F754A">
              <w:rPr>
                <w:rFonts w:ascii="Calibri" w:hAnsi="Calibri" w:cs="Arial"/>
                <w:sz w:val="22"/>
                <w:szCs w:val="22"/>
              </w:rPr>
              <w:t>:</w:t>
            </w:r>
          </w:p>
        </w:tc>
        <w:tc>
          <w:tcPr>
            <w:tcW w:w="3983" w:type="dxa"/>
            <w:shd w:val="clear" w:color="auto" w:fill="auto"/>
            <w:vAlign w:val="center"/>
          </w:tcPr>
          <w:p w14:paraId="0FA7621C" w14:textId="185DC659" w:rsidR="007F754A" w:rsidRPr="007F754A" w:rsidRDefault="00030220" w:rsidP="0095394A">
            <w:pPr>
              <w:spacing w:before="40" w:after="40"/>
              <w:rPr>
                <w:rFonts w:ascii="Calibri" w:hAnsi="Calibri" w:cs="Arial"/>
                <w:sz w:val="22"/>
                <w:szCs w:val="22"/>
              </w:rPr>
            </w:pPr>
            <w:r>
              <w:rPr>
                <w:rFonts w:ascii="Calibri" w:hAnsi="Calibri" w:cs="Arial"/>
                <w:sz w:val="22"/>
                <w:szCs w:val="22"/>
              </w:rPr>
              <w:t>March 13,</w:t>
            </w:r>
            <w:r w:rsidRPr="007F754A">
              <w:rPr>
                <w:rFonts w:ascii="Calibri" w:hAnsi="Calibri" w:cs="Arial"/>
                <w:sz w:val="22"/>
                <w:szCs w:val="22"/>
              </w:rPr>
              <w:t xml:space="preserve"> </w:t>
            </w:r>
            <w:r w:rsidR="007F754A" w:rsidRPr="007F754A">
              <w:rPr>
                <w:rFonts w:ascii="Calibri" w:hAnsi="Calibri" w:cs="Arial"/>
                <w:sz w:val="22"/>
                <w:szCs w:val="22"/>
              </w:rPr>
              <w:t>201</w:t>
            </w:r>
            <w:r w:rsidR="0095394A">
              <w:rPr>
                <w:rFonts w:ascii="Calibri" w:hAnsi="Calibri" w:cs="Arial"/>
                <w:sz w:val="22"/>
                <w:szCs w:val="22"/>
              </w:rPr>
              <w:t>9</w:t>
            </w:r>
          </w:p>
        </w:tc>
      </w:tr>
      <w:tr w:rsidR="00222AFE" w:rsidRPr="007F754A" w14:paraId="57078E5C" w14:textId="77777777" w:rsidTr="00BD614D">
        <w:trPr>
          <w:cantSplit/>
        </w:trPr>
        <w:tc>
          <w:tcPr>
            <w:tcW w:w="3510" w:type="dxa"/>
            <w:shd w:val="clear" w:color="auto" w:fill="auto"/>
            <w:vAlign w:val="center"/>
          </w:tcPr>
          <w:p w14:paraId="70F5537A" w14:textId="77777777" w:rsidR="00222AFE" w:rsidRPr="007F754A" w:rsidRDefault="00222AFE" w:rsidP="00693122">
            <w:pPr>
              <w:spacing w:before="40" w:after="40"/>
              <w:jc w:val="right"/>
              <w:rPr>
                <w:rFonts w:ascii="Calibri" w:hAnsi="Calibri" w:cs="Arial"/>
                <w:sz w:val="22"/>
                <w:szCs w:val="22"/>
              </w:rPr>
            </w:pPr>
            <w:r w:rsidRPr="007F754A">
              <w:rPr>
                <w:rFonts w:ascii="Calibri" w:hAnsi="Calibri" w:cs="Arial"/>
                <w:sz w:val="22"/>
                <w:szCs w:val="22"/>
              </w:rPr>
              <w:t>Anticipate</w:t>
            </w:r>
            <w:r>
              <w:rPr>
                <w:rFonts w:ascii="Calibri" w:hAnsi="Calibri" w:cs="Arial"/>
                <w:sz w:val="22"/>
                <w:szCs w:val="22"/>
              </w:rPr>
              <w:t>d</w:t>
            </w:r>
            <w:r w:rsidRPr="007F754A">
              <w:rPr>
                <w:rFonts w:ascii="Calibri" w:hAnsi="Calibri" w:cs="Arial"/>
                <w:sz w:val="22"/>
                <w:szCs w:val="22"/>
              </w:rPr>
              <w:t xml:space="preserve"> </w:t>
            </w:r>
            <w:r>
              <w:rPr>
                <w:rFonts w:ascii="Calibri" w:hAnsi="Calibri" w:cs="Arial"/>
                <w:sz w:val="22"/>
                <w:szCs w:val="22"/>
              </w:rPr>
              <w:t>Award of Master Contract(s):</w:t>
            </w:r>
          </w:p>
        </w:tc>
        <w:tc>
          <w:tcPr>
            <w:tcW w:w="3983" w:type="dxa"/>
            <w:shd w:val="clear" w:color="auto" w:fill="auto"/>
            <w:vAlign w:val="center"/>
          </w:tcPr>
          <w:p w14:paraId="0E9075E5" w14:textId="608EFB1A" w:rsidR="00222AFE" w:rsidRPr="007F754A" w:rsidRDefault="00030220" w:rsidP="0095394A">
            <w:pPr>
              <w:spacing w:before="40" w:after="40"/>
              <w:rPr>
                <w:rFonts w:ascii="Calibri" w:hAnsi="Calibri" w:cs="Arial"/>
                <w:sz w:val="22"/>
                <w:szCs w:val="22"/>
              </w:rPr>
            </w:pPr>
            <w:r>
              <w:rPr>
                <w:rFonts w:ascii="Calibri" w:hAnsi="Calibri" w:cs="Arial"/>
                <w:sz w:val="22"/>
                <w:szCs w:val="22"/>
              </w:rPr>
              <w:t>April 1,</w:t>
            </w:r>
            <w:r w:rsidRPr="007F754A">
              <w:rPr>
                <w:rFonts w:ascii="Calibri" w:hAnsi="Calibri" w:cs="Arial"/>
                <w:sz w:val="22"/>
                <w:szCs w:val="22"/>
              </w:rPr>
              <w:t xml:space="preserve"> </w:t>
            </w:r>
            <w:r w:rsidR="009B68C2" w:rsidRPr="007F754A">
              <w:rPr>
                <w:rFonts w:ascii="Calibri" w:hAnsi="Calibri" w:cs="Arial"/>
                <w:sz w:val="22"/>
                <w:szCs w:val="22"/>
              </w:rPr>
              <w:t>201</w:t>
            </w:r>
            <w:r w:rsidR="0095394A">
              <w:rPr>
                <w:rFonts w:ascii="Calibri" w:hAnsi="Calibri" w:cs="Arial"/>
                <w:sz w:val="22"/>
                <w:szCs w:val="22"/>
              </w:rPr>
              <w:t>9</w:t>
            </w:r>
          </w:p>
        </w:tc>
      </w:tr>
    </w:tbl>
    <w:p w14:paraId="7AC7AF35" w14:textId="219A6D93" w:rsidR="00154273" w:rsidRDefault="00B5425E" w:rsidP="00693122">
      <w:pPr>
        <w:numPr>
          <w:ilvl w:val="0"/>
          <w:numId w:val="15"/>
        </w:numPr>
        <w:spacing w:before="240" w:after="120"/>
        <w:ind w:left="734" w:hanging="547"/>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Questions</w:t>
      </w:r>
      <w:r w:rsidR="00154273">
        <w:rPr>
          <w:rFonts w:ascii="Calibri" w:hAnsi="Calibri"/>
          <w:sz w:val="22"/>
          <w:szCs w:val="22"/>
        </w:rPr>
        <w:t xml:space="preserve">.  </w:t>
      </w:r>
      <w:r w:rsidR="00693122" w:rsidRPr="00693122">
        <w:rPr>
          <w:rFonts w:ascii="Calibri" w:hAnsi="Calibri"/>
          <w:sz w:val="22"/>
          <w:szCs w:val="22"/>
        </w:rPr>
        <w:t xml:space="preserve">Questions or concerns regarding this </w:t>
      </w:r>
      <w:r>
        <w:rPr>
          <w:rFonts w:ascii="Calibri" w:hAnsi="Calibri" w:cs="Arial"/>
          <w:sz w:val="22"/>
          <w:szCs w:val="22"/>
        </w:rPr>
        <w:t>Competitive</w:t>
      </w:r>
      <w:r w:rsidR="00693122" w:rsidRPr="00693122">
        <w:rPr>
          <w:rFonts w:ascii="Calibri" w:hAnsi="Calibri"/>
          <w:sz w:val="22"/>
          <w:szCs w:val="22"/>
        </w:rPr>
        <w:t xml:space="preserve"> Solicitation must be directed to the following Procurement Coordinator:</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20"/>
        <w:gridCol w:w="6775"/>
      </w:tblGrid>
      <w:tr w:rsidR="00E21D81" w:rsidRPr="00AF5E34" w14:paraId="046FCEC8" w14:textId="77777777" w:rsidTr="00337CD6">
        <w:trPr>
          <w:cantSplit/>
        </w:trPr>
        <w:tc>
          <w:tcPr>
            <w:tcW w:w="8095" w:type="dxa"/>
            <w:gridSpan w:val="2"/>
            <w:tcBorders>
              <w:top w:val="single" w:sz="4" w:space="0" w:color="auto"/>
              <w:left w:val="single" w:sz="4" w:space="0" w:color="auto"/>
              <w:bottom w:val="single" w:sz="4" w:space="0" w:color="auto"/>
              <w:right w:val="single" w:sz="4" w:space="0" w:color="auto"/>
            </w:tcBorders>
            <w:shd w:val="clear" w:color="auto" w:fill="DBE5F1"/>
          </w:tcPr>
          <w:p w14:paraId="008B8B68" w14:textId="77777777" w:rsidR="00E21D81" w:rsidRPr="00AF5E34" w:rsidRDefault="00E21D81" w:rsidP="00F02786">
            <w:pPr>
              <w:spacing w:before="40" w:after="40"/>
              <w:jc w:val="center"/>
              <w:rPr>
                <w:rFonts w:ascii="Calibri" w:hAnsi="Calibri" w:cs="Arial"/>
                <w:b/>
                <w:sz w:val="22"/>
                <w:szCs w:val="22"/>
              </w:rPr>
            </w:pPr>
            <w:r w:rsidRPr="00AF5E34">
              <w:rPr>
                <w:rFonts w:ascii="Calibri" w:hAnsi="Calibri" w:cs="Arial"/>
                <w:b/>
                <w:sz w:val="22"/>
                <w:szCs w:val="22"/>
              </w:rPr>
              <w:t>Procurement Coordinator</w:t>
            </w:r>
          </w:p>
        </w:tc>
      </w:tr>
      <w:tr w:rsidR="00E21D81" w:rsidRPr="00AF5E34" w14:paraId="07DE04B7" w14:textId="77777777" w:rsidTr="00337CD6">
        <w:trPr>
          <w:cantSplit/>
        </w:trPr>
        <w:tc>
          <w:tcPr>
            <w:tcW w:w="1320" w:type="dxa"/>
            <w:shd w:val="clear" w:color="auto" w:fill="auto"/>
            <w:vAlign w:val="center"/>
          </w:tcPr>
          <w:p w14:paraId="505C7266" w14:textId="77777777" w:rsidR="00E21D81" w:rsidRPr="00AF5E34" w:rsidRDefault="00E21D81" w:rsidP="00F02786">
            <w:pPr>
              <w:spacing w:before="40" w:after="40"/>
              <w:jc w:val="right"/>
              <w:rPr>
                <w:rFonts w:ascii="Calibri" w:hAnsi="Calibri" w:cs="Arial"/>
                <w:sz w:val="22"/>
                <w:szCs w:val="22"/>
              </w:rPr>
            </w:pPr>
            <w:r w:rsidRPr="00AF5E34">
              <w:rPr>
                <w:rFonts w:ascii="Calibri" w:hAnsi="Calibri" w:cs="Arial"/>
                <w:sz w:val="22"/>
                <w:szCs w:val="22"/>
              </w:rPr>
              <w:t>Name:</w:t>
            </w:r>
          </w:p>
        </w:tc>
        <w:tc>
          <w:tcPr>
            <w:tcW w:w="6775" w:type="dxa"/>
            <w:shd w:val="clear" w:color="auto" w:fill="auto"/>
          </w:tcPr>
          <w:p w14:paraId="059D8AAF" w14:textId="56AE3505" w:rsidR="00E21D81" w:rsidRPr="00420164" w:rsidRDefault="00420164" w:rsidP="00F02786">
            <w:pPr>
              <w:spacing w:before="40" w:after="40"/>
              <w:jc w:val="both"/>
              <w:rPr>
                <w:rFonts w:ascii="Calibri" w:hAnsi="Calibri" w:cs="Arial"/>
                <w:sz w:val="22"/>
                <w:szCs w:val="22"/>
                <w:highlight w:val="yellow"/>
              </w:rPr>
            </w:pPr>
            <w:r w:rsidRPr="00420164">
              <w:rPr>
                <w:rFonts w:ascii="Calibri" w:hAnsi="Calibri" w:cs="Arial"/>
                <w:sz w:val="22"/>
                <w:szCs w:val="22"/>
                <w:highlight w:val="yellow"/>
              </w:rPr>
              <w:t>Richard Worthy</w:t>
            </w:r>
          </w:p>
        </w:tc>
      </w:tr>
      <w:tr w:rsidR="00E21D81" w:rsidRPr="00AF5E34" w14:paraId="35D972F3" w14:textId="77777777" w:rsidTr="00337CD6">
        <w:trPr>
          <w:cantSplit/>
        </w:trPr>
        <w:tc>
          <w:tcPr>
            <w:tcW w:w="1320" w:type="dxa"/>
            <w:shd w:val="clear" w:color="auto" w:fill="auto"/>
            <w:vAlign w:val="center"/>
          </w:tcPr>
          <w:p w14:paraId="6B67893D" w14:textId="77777777" w:rsidR="00E21D81" w:rsidRPr="00AF5E34" w:rsidRDefault="00E21D81" w:rsidP="00F02786">
            <w:pPr>
              <w:spacing w:before="40" w:after="40"/>
              <w:jc w:val="right"/>
              <w:rPr>
                <w:rFonts w:ascii="Calibri" w:hAnsi="Calibri" w:cs="Arial"/>
                <w:sz w:val="22"/>
                <w:szCs w:val="22"/>
              </w:rPr>
            </w:pPr>
            <w:r w:rsidRPr="00AF5E34">
              <w:rPr>
                <w:rFonts w:ascii="Calibri" w:hAnsi="Calibri" w:cs="Arial"/>
                <w:sz w:val="22"/>
                <w:szCs w:val="22"/>
              </w:rPr>
              <w:t>Telephone:</w:t>
            </w:r>
          </w:p>
        </w:tc>
        <w:tc>
          <w:tcPr>
            <w:tcW w:w="6775" w:type="dxa"/>
            <w:shd w:val="clear" w:color="auto" w:fill="auto"/>
          </w:tcPr>
          <w:p w14:paraId="7E08E22A" w14:textId="30761BD2" w:rsidR="00E21D81" w:rsidRPr="00420164" w:rsidRDefault="00E21D81" w:rsidP="00420164">
            <w:pPr>
              <w:spacing w:before="40" w:after="40"/>
              <w:jc w:val="both"/>
              <w:rPr>
                <w:rFonts w:ascii="Calibri" w:hAnsi="Calibri" w:cs="Arial"/>
                <w:sz w:val="22"/>
                <w:szCs w:val="22"/>
                <w:highlight w:val="yellow"/>
              </w:rPr>
            </w:pPr>
            <w:r w:rsidRPr="00420164">
              <w:rPr>
                <w:rFonts w:ascii="Calibri" w:hAnsi="Calibri" w:cs="Arial"/>
                <w:sz w:val="22"/>
                <w:szCs w:val="22"/>
                <w:highlight w:val="yellow"/>
              </w:rPr>
              <w:t>360-407-</w:t>
            </w:r>
            <w:r w:rsidR="00420164" w:rsidRPr="00420164">
              <w:rPr>
                <w:rFonts w:ascii="Calibri" w:hAnsi="Calibri" w:cs="Arial"/>
                <w:sz w:val="22"/>
                <w:szCs w:val="22"/>
                <w:highlight w:val="yellow"/>
              </w:rPr>
              <w:t>7932</w:t>
            </w:r>
          </w:p>
        </w:tc>
      </w:tr>
      <w:tr w:rsidR="00E21D81" w:rsidRPr="00AF5E34" w14:paraId="22E13572" w14:textId="77777777" w:rsidTr="00337CD6">
        <w:trPr>
          <w:cantSplit/>
        </w:trPr>
        <w:tc>
          <w:tcPr>
            <w:tcW w:w="1320" w:type="dxa"/>
            <w:shd w:val="clear" w:color="auto" w:fill="auto"/>
            <w:vAlign w:val="center"/>
          </w:tcPr>
          <w:p w14:paraId="721B9A55" w14:textId="77777777" w:rsidR="00E21D81" w:rsidRPr="00AF5E34" w:rsidRDefault="00E21D81" w:rsidP="00F02786">
            <w:pPr>
              <w:spacing w:before="40" w:after="40"/>
              <w:jc w:val="right"/>
              <w:rPr>
                <w:rFonts w:ascii="Calibri" w:hAnsi="Calibri" w:cs="Arial"/>
                <w:sz w:val="22"/>
                <w:szCs w:val="22"/>
              </w:rPr>
            </w:pPr>
            <w:r w:rsidRPr="00AF5E34">
              <w:rPr>
                <w:rFonts w:ascii="Calibri" w:hAnsi="Calibri" w:cs="Arial"/>
                <w:sz w:val="22"/>
                <w:szCs w:val="22"/>
              </w:rPr>
              <w:t>Email:</w:t>
            </w:r>
          </w:p>
        </w:tc>
        <w:tc>
          <w:tcPr>
            <w:tcW w:w="6775" w:type="dxa"/>
            <w:shd w:val="clear" w:color="auto" w:fill="auto"/>
          </w:tcPr>
          <w:p w14:paraId="27FCA8B7" w14:textId="0B18BA75" w:rsidR="00E21D81" w:rsidRPr="00420164" w:rsidRDefault="00FF54B7" w:rsidP="00420164">
            <w:pPr>
              <w:spacing w:before="40" w:after="40"/>
              <w:jc w:val="both"/>
              <w:rPr>
                <w:rFonts w:ascii="Calibri" w:hAnsi="Calibri" w:cs="Arial"/>
                <w:sz w:val="22"/>
                <w:szCs w:val="22"/>
                <w:highlight w:val="yellow"/>
              </w:rPr>
            </w:pPr>
            <w:hyperlink r:id="rId100" w:history="1">
              <w:r w:rsidR="00420164" w:rsidRPr="00420164">
                <w:rPr>
                  <w:rStyle w:val="Hyperlink"/>
                  <w:rFonts w:ascii="Calibri" w:hAnsi="Calibri" w:cs="Arial"/>
                  <w:sz w:val="22"/>
                  <w:szCs w:val="22"/>
                  <w:highlight w:val="yellow"/>
                </w:rPr>
                <w:t>richard.worthy@des.wa.gov</w:t>
              </w:r>
            </w:hyperlink>
            <w:r w:rsidR="00E21D81" w:rsidRPr="00420164">
              <w:rPr>
                <w:rFonts w:ascii="Calibri" w:hAnsi="Calibri" w:cs="Arial"/>
                <w:sz w:val="22"/>
                <w:szCs w:val="22"/>
                <w:highlight w:val="yellow"/>
              </w:rPr>
              <w:t xml:space="preserve"> </w:t>
            </w:r>
          </w:p>
        </w:tc>
      </w:tr>
    </w:tbl>
    <w:p w14:paraId="5EB4D34F" w14:textId="69B59A38" w:rsidR="00693122" w:rsidRPr="00693122" w:rsidRDefault="00693122" w:rsidP="00693122">
      <w:pPr>
        <w:spacing w:before="120"/>
        <w:ind w:left="720"/>
        <w:jc w:val="both"/>
        <w:rPr>
          <w:rFonts w:ascii="Calibri" w:hAnsi="Calibri" w:cs="Arial"/>
          <w:sz w:val="22"/>
          <w:szCs w:val="22"/>
        </w:rPr>
      </w:pPr>
      <w:r w:rsidRPr="00693122">
        <w:rPr>
          <w:rFonts w:ascii="Calibri" w:hAnsi="Calibri" w:cs="Arial"/>
          <w:sz w:val="22"/>
          <w:szCs w:val="22"/>
        </w:rPr>
        <w:t xml:space="preserve">Questions raised at the pre-bid conference and during the Q&amp;A period will be answered and responses posted to </w:t>
      </w:r>
      <w:r w:rsidR="003A550D">
        <w:rPr>
          <w:rFonts w:ascii="Calibri" w:hAnsi="Calibri" w:cs="Arial"/>
          <w:sz w:val="22"/>
          <w:szCs w:val="22"/>
        </w:rPr>
        <w:t>the Washington Electronic Business Solution (</w:t>
      </w:r>
      <w:r w:rsidRPr="00693122">
        <w:rPr>
          <w:rFonts w:ascii="Calibri" w:hAnsi="Calibri" w:cs="Arial"/>
          <w:sz w:val="22"/>
          <w:szCs w:val="22"/>
        </w:rPr>
        <w:t>WEBS</w:t>
      </w:r>
      <w:r w:rsidR="003A550D">
        <w:rPr>
          <w:rFonts w:ascii="Calibri" w:hAnsi="Calibri" w:cs="Arial"/>
          <w:sz w:val="22"/>
          <w:szCs w:val="22"/>
        </w:rPr>
        <w:t>)</w:t>
      </w:r>
      <w:r w:rsidRPr="00693122">
        <w:rPr>
          <w:rFonts w:ascii="Calibri" w:hAnsi="Calibri" w:cs="Arial"/>
          <w:sz w:val="22"/>
          <w:szCs w:val="22"/>
        </w:rPr>
        <w:t>.</w:t>
      </w:r>
    </w:p>
    <w:p w14:paraId="76C106BF" w14:textId="79F0D50D" w:rsidR="00154273" w:rsidRDefault="00154273" w:rsidP="00154273">
      <w:pPr>
        <w:numPr>
          <w:ilvl w:val="0"/>
          <w:numId w:val="15"/>
        </w:numPr>
        <w:spacing w:before="240"/>
        <w:ind w:hanging="540"/>
        <w:jc w:val="both"/>
        <w:rPr>
          <w:rFonts w:ascii="Calibri" w:hAnsi="Calibri"/>
          <w:sz w:val="22"/>
          <w:szCs w:val="22"/>
        </w:rPr>
      </w:pPr>
      <w:r>
        <w:rPr>
          <w:rFonts w:ascii="Calibri" w:hAnsi="Calibri"/>
          <w:b/>
          <w:smallCaps/>
          <w:sz w:val="22"/>
          <w:szCs w:val="22"/>
        </w:rPr>
        <w:t>Complaints, Debriefs, &amp; Protests</w:t>
      </w:r>
      <w:r>
        <w:rPr>
          <w:rFonts w:ascii="Calibri" w:hAnsi="Calibri"/>
          <w:sz w:val="22"/>
          <w:szCs w:val="22"/>
        </w:rPr>
        <w:t xml:space="preserve">.  </w:t>
      </w:r>
      <w:r w:rsidRPr="00154273">
        <w:rPr>
          <w:rFonts w:ascii="Calibri" w:hAnsi="Calibri"/>
          <w:sz w:val="22"/>
          <w:szCs w:val="22"/>
        </w:rPr>
        <w:t xml:space="preserve">The </w:t>
      </w:r>
      <w:r w:rsidR="00B5425E">
        <w:rPr>
          <w:rFonts w:ascii="Calibri" w:hAnsi="Calibri" w:cs="Arial"/>
          <w:sz w:val="22"/>
          <w:szCs w:val="22"/>
        </w:rPr>
        <w:t>Competitive</w:t>
      </w:r>
      <w:r w:rsidRPr="00154273">
        <w:rPr>
          <w:rFonts w:ascii="Calibri" w:hAnsi="Calibri"/>
          <w:sz w:val="22"/>
          <w:szCs w:val="22"/>
        </w:rPr>
        <w:t xml:space="preserve"> Solicitation (and award of the Master Contract) is subject to complaints, debriefs, and protests as explained in </w:t>
      </w:r>
      <w:hyperlink w:anchor="Exhibit_E" w:history="1">
        <w:r w:rsidRPr="00154273">
          <w:rPr>
            <w:rStyle w:val="Hyperlink"/>
            <w:rFonts w:ascii="Calibri" w:hAnsi="Calibri"/>
            <w:i/>
            <w:sz w:val="22"/>
            <w:szCs w:val="22"/>
          </w:rPr>
          <w:t>Exhibit E – Complaint, Debrief &amp; Protest Requirements</w:t>
        </w:r>
      </w:hyperlink>
      <w:r w:rsidRPr="00154273">
        <w:rPr>
          <w:rFonts w:ascii="Calibri" w:hAnsi="Calibri"/>
          <w:sz w:val="22"/>
          <w:szCs w:val="22"/>
        </w:rPr>
        <w:t>, which may impact the dates set forth above.</w:t>
      </w:r>
    </w:p>
    <w:p w14:paraId="0A3D7B53" w14:textId="54E3BC6A" w:rsidR="00154273" w:rsidRDefault="00B5425E" w:rsidP="00154273">
      <w:pPr>
        <w:numPr>
          <w:ilvl w:val="0"/>
          <w:numId w:val="15"/>
        </w:numPr>
        <w:spacing w:before="240"/>
        <w:ind w:hanging="540"/>
        <w:jc w:val="both"/>
        <w:rPr>
          <w:rFonts w:ascii="Calibri" w:hAnsi="Calibri"/>
          <w:sz w:val="22"/>
          <w:szCs w:val="22"/>
        </w:rPr>
      </w:pPr>
      <w:r>
        <w:rPr>
          <w:rFonts w:ascii="Calibri" w:hAnsi="Calibri"/>
          <w:b/>
          <w:smallCaps/>
          <w:sz w:val="22"/>
          <w:szCs w:val="22"/>
        </w:rPr>
        <w:t>Competitive</w:t>
      </w:r>
      <w:r w:rsidR="00154273">
        <w:rPr>
          <w:rFonts w:ascii="Calibri" w:hAnsi="Calibri"/>
          <w:b/>
          <w:smallCaps/>
          <w:sz w:val="22"/>
          <w:szCs w:val="22"/>
        </w:rPr>
        <w:t xml:space="preserve"> Solicitation – Amendment &amp; Modification</w:t>
      </w:r>
      <w:r w:rsidR="00154273">
        <w:rPr>
          <w:rFonts w:ascii="Calibri" w:hAnsi="Calibri"/>
          <w:sz w:val="22"/>
          <w:szCs w:val="22"/>
        </w:rPr>
        <w:t xml:space="preserve">.  </w:t>
      </w:r>
      <w:r w:rsidR="00154273" w:rsidRPr="00154273">
        <w:rPr>
          <w:rFonts w:ascii="Calibri" w:hAnsi="Calibri"/>
          <w:sz w:val="22"/>
          <w:szCs w:val="22"/>
        </w:rPr>
        <w:t xml:space="preserve">Enterprise Services reserves the right to amend and modify this </w:t>
      </w:r>
      <w:r>
        <w:rPr>
          <w:rFonts w:ascii="Calibri" w:hAnsi="Calibri" w:cs="Arial"/>
          <w:sz w:val="22"/>
          <w:szCs w:val="22"/>
        </w:rPr>
        <w:t>Competitive</w:t>
      </w:r>
      <w:r w:rsidR="00154273" w:rsidRPr="00154273">
        <w:rPr>
          <w:rFonts w:ascii="Calibri" w:hAnsi="Calibri"/>
          <w:sz w:val="22"/>
          <w:szCs w:val="22"/>
        </w:rPr>
        <w:t xml:space="preserve"> Solicitation.  Only bidders who have properly registered and downloaded the original </w:t>
      </w:r>
      <w:r>
        <w:rPr>
          <w:rFonts w:ascii="Calibri" w:hAnsi="Calibri" w:cs="Arial"/>
          <w:sz w:val="22"/>
          <w:szCs w:val="22"/>
        </w:rPr>
        <w:t>Competitive</w:t>
      </w:r>
      <w:r w:rsidR="00150FA5" w:rsidRPr="00154273">
        <w:rPr>
          <w:rFonts w:ascii="Calibri" w:hAnsi="Calibri"/>
          <w:sz w:val="22"/>
          <w:szCs w:val="22"/>
        </w:rPr>
        <w:t xml:space="preserve"> Solicitation</w:t>
      </w:r>
      <w:r w:rsidR="00154273" w:rsidRPr="00154273">
        <w:rPr>
          <w:rFonts w:ascii="Calibri" w:hAnsi="Calibri"/>
          <w:sz w:val="22"/>
          <w:szCs w:val="22"/>
        </w:rPr>
        <w:t xml:space="preserve"> directly via WEBS will receive notifications of amendments </w:t>
      </w:r>
      <w:r w:rsidR="003A550D">
        <w:rPr>
          <w:rFonts w:ascii="Calibri" w:hAnsi="Calibri"/>
          <w:sz w:val="22"/>
          <w:szCs w:val="22"/>
        </w:rPr>
        <w:t xml:space="preserve">and other correspondence pertinent </w:t>
      </w:r>
      <w:r w:rsidR="00154273" w:rsidRPr="00154273">
        <w:rPr>
          <w:rFonts w:ascii="Calibri" w:hAnsi="Calibri"/>
          <w:sz w:val="22"/>
          <w:szCs w:val="22"/>
        </w:rPr>
        <w:t xml:space="preserve">to this </w:t>
      </w:r>
      <w:r>
        <w:rPr>
          <w:rFonts w:ascii="Calibri" w:hAnsi="Calibri" w:cs="Arial"/>
          <w:sz w:val="22"/>
          <w:szCs w:val="22"/>
        </w:rPr>
        <w:t>Competitive</w:t>
      </w:r>
      <w:r w:rsidR="00154273" w:rsidRPr="00154273">
        <w:rPr>
          <w:rFonts w:ascii="Calibri" w:hAnsi="Calibri"/>
          <w:sz w:val="22"/>
          <w:szCs w:val="22"/>
        </w:rPr>
        <w:t xml:space="preserve"> Solicitation.  </w:t>
      </w:r>
      <w:r w:rsidR="007B59FD">
        <w:rPr>
          <w:rFonts w:ascii="Calibri" w:hAnsi="Calibri"/>
          <w:sz w:val="22"/>
          <w:szCs w:val="22"/>
        </w:rPr>
        <w:t>B</w:t>
      </w:r>
      <w:r w:rsidR="00154273" w:rsidRPr="00154273">
        <w:rPr>
          <w:rFonts w:ascii="Calibri" w:hAnsi="Calibri"/>
          <w:sz w:val="22"/>
          <w:szCs w:val="22"/>
        </w:rPr>
        <w:t>idders must be registered in WEBS</w:t>
      </w:r>
      <w:r w:rsidR="007B59FD">
        <w:rPr>
          <w:rFonts w:ascii="Calibri" w:hAnsi="Calibri"/>
          <w:sz w:val="22"/>
          <w:szCs w:val="22"/>
        </w:rPr>
        <w:t xml:space="preserve"> to </w:t>
      </w:r>
      <w:r w:rsidR="007B59FD" w:rsidRPr="00154273">
        <w:rPr>
          <w:rFonts w:ascii="Calibri" w:hAnsi="Calibri"/>
          <w:sz w:val="22"/>
          <w:szCs w:val="22"/>
        </w:rPr>
        <w:t>be awarded a Maste</w:t>
      </w:r>
      <w:r w:rsidR="007B59FD">
        <w:rPr>
          <w:rFonts w:ascii="Calibri" w:hAnsi="Calibri"/>
          <w:sz w:val="22"/>
          <w:szCs w:val="22"/>
        </w:rPr>
        <w:t>r Contract</w:t>
      </w:r>
      <w:r w:rsidR="00154273" w:rsidRPr="00154273">
        <w:rPr>
          <w:rFonts w:ascii="Calibri" w:hAnsi="Calibri"/>
          <w:sz w:val="22"/>
          <w:szCs w:val="22"/>
        </w:rPr>
        <w:t xml:space="preserve">.  Visit </w:t>
      </w:r>
      <w:hyperlink r:id="rId101" w:history="1">
        <w:r w:rsidR="00093CB1">
          <w:rPr>
            <w:rStyle w:val="Hyperlink"/>
            <w:rFonts w:ascii="Calibri" w:hAnsi="Calibri"/>
            <w:sz w:val="22"/>
            <w:szCs w:val="22"/>
          </w:rPr>
          <w:t>WEBS</w:t>
        </w:r>
      </w:hyperlink>
      <w:r w:rsidR="00154273" w:rsidRPr="00154273">
        <w:rPr>
          <w:rFonts w:ascii="Calibri" w:hAnsi="Calibri"/>
          <w:sz w:val="22"/>
          <w:szCs w:val="22"/>
        </w:rPr>
        <w:t xml:space="preserve"> to register.</w:t>
      </w:r>
    </w:p>
    <w:p w14:paraId="1B883C5A" w14:textId="77777777" w:rsidR="00154273" w:rsidRPr="007F754A" w:rsidRDefault="00154273" w:rsidP="007F754A">
      <w:pPr>
        <w:rPr>
          <w:rFonts w:ascii="Calibri" w:hAnsi="Calibri" w:cs="Arial"/>
          <w:sz w:val="22"/>
          <w:szCs w:val="22"/>
        </w:rPr>
      </w:pPr>
    </w:p>
    <w:p w14:paraId="09E663AB" w14:textId="77777777" w:rsidR="007F754A" w:rsidRPr="007F754A" w:rsidRDefault="007F754A" w:rsidP="00093CB1">
      <w:pPr>
        <w:pStyle w:val="Heading1"/>
      </w:pPr>
      <w:bookmarkStart w:id="1" w:name="Section_2"/>
      <w:r w:rsidRPr="007F754A">
        <w:lastRenderedPageBreak/>
        <w:t xml:space="preserve">Section </w:t>
      </w:r>
      <w:r>
        <w:t>2</w:t>
      </w:r>
      <w:r w:rsidRPr="007F754A">
        <w:t xml:space="preserve"> – </w:t>
      </w:r>
      <w:r>
        <w:t>Information About the Procurement</w:t>
      </w:r>
    </w:p>
    <w:bookmarkEnd w:id="1"/>
    <w:p w14:paraId="668A5336" w14:textId="77777777" w:rsidR="007F754A" w:rsidRDefault="007F754A" w:rsidP="00FC1111">
      <w:pPr>
        <w:keepNext/>
        <w:keepLines/>
        <w:rPr>
          <w:rFonts w:ascii="Calibri" w:hAnsi="Calibri" w:cs="Arial"/>
          <w:sz w:val="22"/>
          <w:szCs w:val="22"/>
        </w:rPr>
      </w:pPr>
    </w:p>
    <w:p w14:paraId="63A73261" w14:textId="43064ED7" w:rsidR="007F754A" w:rsidRPr="007F754A" w:rsidRDefault="001D6383" w:rsidP="00FC1111">
      <w:pPr>
        <w:keepNext/>
        <w:keepLines/>
        <w:rPr>
          <w:rFonts w:ascii="Calibri" w:hAnsi="Calibri"/>
          <w:sz w:val="22"/>
          <w:szCs w:val="22"/>
        </w:rPr>
      </w:pPr>
      <w:r>
        <w:rPr>
          <w:rFonts w:ascii="Calibri" w:hAnsi="Calibri"/>
          <w:sz w:val="22"/>
          <w:szCs w:val="22"/>
        </w:rPr>
        <w:t xml:space="preserve">This section describes the </w:t>
      </w:r>
      <w:r w:rsidR="00B83885">
        <w:rPr>
          <w:rFonts w:ascii="Calibri" w:hAnsi="Calibri"/>
          <w:sz w:val="22"/>
          <w:szCs w:val="22"/>
        </w:rPr>
        <w:t xml:space="preserve">purpose of the </w:t>
      </w:r>
      <w:r w:rsidR="00B5425E">
        <w:rPr>
          <w:rFonts w:ascii="Calibri" w:hAnsi="Calibri" w:cs="Arial"/>
          <w:sz w:val="22"/>
          <w:szCs w:val="22"/>
        </w:rPr>
        <w:t>Competitive</w:t>
      </w:r>
      <w:r w:rsidR="00147BE9">
        <w:rPr>
          <w:rFonts w:ascii="Calibri" w:hAnsi="Calibri" w:cs="Arial"/>
          <w:sz w:val="22"/>
          <w:szCs w:val="22"/>
        </w:rPr>
        <w:t xml:space="preserve"> Solicitation</w:t>
      </w:r>
      <w:r>
        <w:rPr>
          <w:rFonts w:ascii="Calibri" w:hAnsi="Calibri"/>
          <w:sz w:val="22"/>
          <w:szCs w:val="22"/>
        </w:rPr>
        <w:t xml:space="preserve"> and provides information about th</w:t>
      </w:r>
      <w:r w:rsidR="00C7552B">
        <w:rPr>
          <w:rFonts w:ascii="Calibri" w:hAnsi="Calibri"/>
          <w:sz w:val="22"/>
          <w:szCs w:val="22"/>
        </w:rPr>
        <w:t>is pr</w:t>
      </w:r>
      <w:r>
        <w:rPr>
          <w:rFonts w:ascii="Calibri" w:hAnsi="Calibri"/>
          <w:sz w:val="22"/>
          <w:szCs w:val="22"/>
        </w:rPr>
        <w:t>ocurement</w:t>
      </w:r>
      <w:r w:rsidR="00B83885">
        <w:rPr>
          <w:rFonts w:ascii="Calibri" w:hAnsi="Calibri"/>
          <w:sz w:val="22"/>
          <w:szCs w:val="22"/>
        </w:rPr>
        <w:t>, including the potential scope of the opportunity</w:t>
      </w:r>
      <w:r>
        <w:rPr>
          <w:rFonts w:ascii="Calibri" w:hAnsi="Calibri"/>
          <w:sz w:val="22"/>
          <w:szCs w:val="22"/>
        </w:rPr>
        <w:t>.</w:t>
      </w:r>
    </w:p>
    <w:p w14:paraId="2044A56E" w14:textId="1D405221" w:rsidR="00222AFE" w:rsidRPr="00886C36" w:rsidRDefault="00C7552B" w:rsidP="00154273">
      <w:pPr>
        <w:numPr>
          <w:ilvl w:val="0"/>
          <w:numId w:val="26"/>
        </w:numPr>
        <w:spacing w:before="240"/>
        <w:ind w:hanging="540"/>
        <w:jc w:val="both"/>
        <w:rPr>
          <w:rFonts w:ascii="Calibri" w:hAnsi="Calibri"/>
          <w:sz w:val="22"/>
          <w:szCs w:val="22"/>
        </w:rPr>
      </w:pPr>
      <w:r>
        <w:rPr>
          <w:rFonts w:ascii="Calibri" w:hAnsi="Calibri"/>
          <w:b/>
          <w:smallCaps/>
          <w:sz w:val="22"/>
          <w:szCs w:val="22"/>
        </w:rPr>
        <w:t>Purpose of the Procurement – Award a Master Contract</w:t>
      </w:r>
      <w:r w:rsidR="00222AFE">
        <w:rPr>
          <w:rFonts w:ascii="Calibri" w:hAnsi="Calibri"/>
          <w:sz w:val="22"/>
          <w:szCs w:val="22"/>
        </w:rPr>
        <w:t xml:space="preserve">.  </w:t>
      </w:r>
      <w:r w:rsidRPr="007F754A">
        <w:rPr>
          <w:rFonts w:ascii="Calibri" w:hAnsi="Calibri" w:cs="Arial"/>
          <w:sz w:val="22"/>
          <w:szCs w:val="22"/>
        </w:rPr>
        <w:t xml:space="preserve">The purpose of this </w:t>
      </w:r>
      <w:r w:rsidR="00B5425E">
        <w:rPr>
          <w:rFonts w:ascii="Calibri" w:hAnsi="Calibri" w:cs="Arial"/>
          <w:sz w:val="22"/>
          <w:szCs w:val="22"/>
        </w:rPr>
        <w:t>Competitive</w:t>
      </w:r>
      <w:r w:rsidR="00147BE9">
        <w:rPr>
          <w:rFonts w:ascii="Calibri" w:hAnsi="Calibri" w:cs="Arial"/>
          <w:sz w:val="22"/>
          <w:szCs w:val="22"/>
        </w:rPr>
        <w:t xml:space="preserve"> Solicitation</w:t>
      </w:r>
      <w:r w:rsidRPr="007F754A">
        <w:rPr>
          <w:rFonts w:ascii="Calibri" w:hAnsi="Calibri" w:cs="Arial"/>
          <w:sz w:val="22"/>
          <w:szCs w:val="22"/>
        </w:rPr>
        <w:t xml:space="preserve"> is to </w:t>
      </w:r>
      <w:r w:rsidR="00C23B55">
        <w:rPr>
          <w:rFonts w:ascii="Calibri" w:hAnsi="Calibri" w:cs="Arial"/>
          <w:sz w:val="22"/>
          <w:szCs w:val="22"/>
        </w:rPr>
        <w:t>receive competitive bids and award</w:t>
      </w:r>
      <w:r w:rsidRPr="007F754A">
        <w:rPr>
          <w:rFonts w:ascii="Calibri" w:hAnsi="Calibri" w:cs="Arial"/>
          <w:sz w:val="22"/>
          <w:szCs w:val="22"/>
        </w:rPr>
        <w:t xml:space="preserve"> a statewide </w:t>
      </w:r>
      <w:r w:rsidR="00E9225D">
        <w:rPr>
          <w:rFonts w:ascii="Calibri" w:hAnsi="Calibri" w:cs="Arial"/>
          <w:sz w:val="22"/>
          <w:szCs w:val="22"/>
        </w:rPr>
        <w:t>M</w:t>
      </w:r>
      <w:r w:rsidRPr="007F754A">
        <w:rPr>
          <w:rFonts w:ascii="Calibri" w:hAnsi="Calibri" w:cs="Arial"/>
          <w:sz w:val="22"/>
          <w:szCs w:val="22"/>
        </w:rPr>
        <w:t xml:space="preserve">aster </w:t>
      </w:r>
      <w:r w:rsidR="00E9225D">
        <w:rPr>
          <w:rFonts w:ascii="Calibri" w:hAnsi="Calibri" w:cs="Arial"/>
          <w:sz w:val="22"/>
          <w:szCs w:val="22"/>
        </w:rPr>
        <w:t>C</w:t>
      </w:r>
      <w:r w:rsidRPr="007F754A">
        <w:rPr>
          <w:rFonts w:ascii="Calibri" w:hAnsi="Calibri" w:cs="Arial"/>
          <w:sz w:val="22"/>
          <w:szCs w:val="22"/>
        </w:rPr>
        <w:t xml:space="preserve">ontract for </w:t>
      </w:r>
      <w:r w:rsidR="00FA73B2">
        <w:rPr>
          <w:rFonts w:ascii="Calibri" w:hAnsi="Calibri" w:cs="Arial"/>
          <w:sz w:val="22"/>
          <w:szCs w:val="22"/>
        </w:rPr>
        <w:t>Lawn &amp; Grounds Equipment.</w:t>
      </w:r>
    </w:p>
    <w:p w14:paraId="68E17A82" w14:textId="4D1F9251" w:rsidR="00886C36" w:rsidRPr="002F6EA6" w:rsidRDefault="00886C36" w:rsidP="003A550D">
      <w:pPr>
        <w:numPr>
          <w:ilvl w:val="1"/>
          <w:numId w:val="26"/>
        </w:numPr>
        <w:spacing w:before="120"/>
        <w:jc w:val="both"/>
        <w:rPr>
          <w:rFonts w:ascii="Calibri" w:hAnsi="Calibri"/>
          <w:sz w:val="22"/>
          <w:szCs w:val="22"/>
        </w:rPr>
      </w:pPr>
      <w:r>
        <w:rPr>
          <w:rFonts w:ascii="Calibri" w:hAnsi="Calibri"/>
          <w:b/>
          <w:smallCaps/>
          <w:sz w:val="22"/>
          <w:szCs w:val="22"/>
        </w:rPr>
        <w:t>Master Contracts</w:t>
      </w:r>
      <w:r w:rsidRPr="002F6EA6">
        <w:rPr>
          <w:rFonts w:ascii="Calibri" w:hAnsi="Calibri"/>
          <w:smallCaps/>
          <w:sz w:val="22"/>
          <w:szCs w:val="22"/>
        </w:rPr>
        <w:t xml:space="preserve">.  </w:t>
      </w:r>
      <w:r w:rsidR="002F6EA6">
        <w:rPr>
          <w:rFonts w:ascii="Calibri" w:hAnsi="Calibri"/>
          <w:sz w:val="22"/>
          <w:szCs w:val="22"/>
        </w:rPr>
        <w:t>Enterprise Services has statewide responsibility to develop ‘master contracts’ for goods and services.  A Master Contract is a contract for specific goods and/or services that is competitively solicited and established by Enterprise Services, on behalf of the State of Washington, for use by statutorily specified ’purchasers’ (see below).  Typically, purchasers use our Master Contracts through a purchase order, work order, or similar document.</w:t>
      </w:r>
    </w:p>
    <w:p w14:paraId="448408E2" w14:textId="4E197652" w:rsidR="00886C36" w:rsidRDefault="00886C36" w:rsidP="002F6EA6">
      <w:pPr>
        <w:numPr>
          <w:ilvl w:val="1"/>
          <w:numId w:val="26"/>
        </w:numPr>
        <w:spacing w:before="120"/>
        <w:jc w:val="both"/>
        <w:rPr>
          <w:rFonts w:ascii="Calibri" w:hAnsi="Calibri"/>
          <w:sz w:val="22"/>
          <w:szCs w:val="22"/>
        </w:rPr>
      </w:pPr>
      <w:r>
        <w:rPr>
          <w:rFonts w:ascii="Calibri" w:hAnsi="Calibri"/>
          <w:b/>
          <w:smallCaps/>
          <w:sz w:val="22"/>
          <w:szCs w:val="22"/>
        </w:rPr>
        <w:t>Master Contract Users – Eligible Purchasers</w:t>
      </w:r>
      <w:r w:rsidRPr="002F6EA6">
        <w:rPr>
          <w:rFonts w:ascii="Calibri" w:hAnsi="Calibri"/>
          <w:smallCaps/>
          <w:sz w:val="22"/>
          <w:szCs w:val="22"/>
        </w:rPr>
        <w:t xml:space="preserve">.  </w:t>
      </w:r>
      <w:r w:rsidR="002F6EA6" w:rsidRPr="00B83885">
        <w:rPr>
          <w:rFonts w:ascii="Calibri" w:hAnsi="Calibri"/>
          <w:sz w:val="22"/>
          <w:szCs w:val="22"/>
          <w:lang w:val="x-none"/>
        </w:rPr>
        <w:t>Th</w:t>
      </w:r>
      <w:r w:rsidR="002F6EA6">
        <w:rPr>
          <w:rFonts w:ascii="Calibri" w:hAnsi="Calibri"/>
          <w:sz w:val="22"/>
          <w:szCs w:val="22"/>
        </w:rPr>
        <w:t xml:space="preserve">e resulting Master Contract from this </w:t>
      </w:r>
      <w:r w:rsidR="002F6EA6">
        <w:rPr>
          <w:rFonts w:ascii="Calibri" w:hAnsi="Calibri" w:cs="Arial"/>
          <w:sz w:val="22"/>
          <w:szCs w:val="22"/>
        </w:rPr>
        <w:t>Competitive Solicitation</w:t>
      </w:r>
      <w:r w:rsidR="002F6EA6">
        <w:rPr>
          <w:rFonts w:ascii="Calibri" w:hAnsi="Calibri"/>
          <w:sz w:val="22"/>
          <w:szCs w:val="22"/>
        </w:rPr>
        <w:t xml:space="preserve"> </w:t>
      </w:r>
      <w:r w:rsidR="002F6EA6" w:rsidRPr="00B83885">
        <w:rPr>
          <w:rFonts w:ascii="Calibri" w:hAnsi="Calibri"/>
          <w:sz w:val="22"/>
          <w:szCs w:val="22"/>
          <w:lang w:val="x-none"/>
        </w:rPr>
        <w:t>will be available for use by</w:t>
      </w:r>
      <w:r w:rsidR="002F6EA6">
        <w:rPr>
          <w:rFonts w:ascii="Calibri" w:hAnsi="Calibri"/>
          <w:sz w:val="22"/>
          <w:szCs w:val="22"/>
        </w:rPr>
        <w:t xml:space="preserve"> the following entities, each of whom is an eligible purchaser (”Purchasers”):</w:t>
      </w:r>
    </w:p>
    <w:p w14:paraId="3C435D43" w14:textId="20A6CB77" w:rsidR="00627A13" w:rsidRDefault="00627A13" w:rsidP="002F6EA6">
      <w:pPr>
        <w:numPr>
          <w:ilvl w:val="2"/>
          <w:numId w:val="26"/>
        </w:numPr>
        <w:spacing w:before="80"/>
        <w:ind w:left="2174" w:hanging="187"/>
        <w:jc w:val="both"/>
        <w:rPr>
          <w:rFonts w:ascii="Calibri" w:hAnsi="Calibri"/>
          <w:sz w:val="22"/>
          <w:szCs w:val="22"/>
        </w:rPr>
      </w:pPr>
      <w:r w:rsidRPr="000C1ADF">
        <w:rPr>
          <w:rFonts w:ascii="Calibri" w:hAnsi="Calibri"/>
          <w:smallCaps/>
          <w:sz w:val="22"/>
          <w:szCs w:val="22"/>
        </w:rPr>
        <w:t>Washing</w:t>
      </w:r>
      <w:r>
        <w:rPr>
          <w:rFonts w:ascii="Calibri" w:hAnsi="Calibri"/>
          <w:smallCaps/>
          <w:sz w:val="22"/>
          <w:szCs w:val="22"/>
        </w:rPr>
        <w:t>t</w:t>
      </w:r>
      <w:r w:rsidRPr="000C1ADF">
        <w:rPr>
          <w:rFonts w:ascii="Calibri" w:hAnsi="Calibri"/>
          <w:smallCaps/>
          <w:sz w:val="22"/>
          <w:szCs w:val="22"/>
        </w:rPr>
        <w:t>on State Agencies</w:t>
      </w:r>
      <w:r>
        <w:rPr>
          <w:rFonts w:ascii="Calibri" w:hAnsi="Calibri"/>
          <w:sz w:val="22"/>
          <w:szCs w:val="22"/>
        </w:rPr>
        <w:t xml:space="preserve">.  All Washington State </w:t>
      </w:r>
      <w:r w:rsidRPr="00B83885">
        <w:rPr>
          <w:rFonts w:ascii="Calibri" w:hAnsi="Calibri"/>
          <w:sz w:val="22"/>
          <w:szCs w:val="22"/>
          <w:lang w:val="x-none"/>
        </w:rPr>
        <w:t>agencies</w:t>
      </w:r>
      <w:r w:rsidRPr="000C1ADF">
        <w:rPr>
          <w:rFonts w:ascii="Calibri" w:hAnsi="Calibri"/>
          <w:sz w:val="22"/>
          <w:szCs w:val="22"/>
        </w:rPr>
        <w:t>, departments, offices, divisions, boards, and commission</w:t>
      </w:r>
      <w:r>
        <w:rPr>
          <w:rFonts w:ascii="Calibri" w:hAnsi="Calibri"/>
          <w:sz w:val="22"/>
          <w:szCs w:val="22"/>
        </w:rPr>
        <w:t>s.</w:t>
      </w:r>
    </w:p>
    <w:p w14:paraId="57F0B155" w14:textId="77777777" w:rsidR="00627A13" w:rsidRDefault="00627A13" w:rsidP="002F6EA6">
      <w:pPr>
        <w:numPr>
          <w:ilvl w:val="2"/>
          <w:numId w:val="26"/>
        </w:numPr>
        <w:spacing w:before="80"/>
        <w:ind w:left="2174" w:hanging="187"/>
        <w:jc w:val="both"/>
        <w:rPr>
          <w:rFonts w:ascii="Calibri" w:hAnsi="Calibri"/>
          <w:sz w:val="22"/>
          <w:szCs w:val="22"/>
        </w:rPr>
      </w:pPr>
      <w:r>
        <w:rPr>
          <w:rFonts w:ascii="Calibri" w:hAnsi="Calibri"/>
          <w:smallCaps/>
          <w:sz w:val="22"/>
          <w:szCs w:val="22"/>
        </w:rPr>
        <w:t>Washington State Institutions of Higher Education (colleges)</w:t>
      </w:r>
      <w:r>
        <w:rPr>
          <w:rFonts w:ascii="Calibri" w:hAnsi="Calibri"/>
          <w:sz w:val="22"/>
          <w:szCs w:val="22"/>
        </w:rPr>
        <w:t xml:space="preserve">. </w:t>
      </w:r>
      <w:r w:rsidRPr="000C1ADF">
        <w:rPr>
          <w:rFonts w:ascii="Calibri" w:hAnsi="Calibri"/>
          <w:sz w:val="22"/>
          <w:szCs w:val="22"/>
        </w:rPr>
        <w:t xml:space="preserve"> </w:t>
      </w:r>
      <w:r>
        <w:rPr>
          <w:rFonts w:ascii="Calibri" w:hAnsi="Calibri"/>
          <w:sz w:val="22"/>
          <w:szCs w:val="22"/>
        </w:rPr>
        <w:t>A</w:t>
      </w:r>
      <w:r w:rsidRPr="000C1ADF">
        <w:rPr>
          <w:rFonts w:ascii="Calibri" w:hAnsi="Calibri"/>
          <w:sz w:val="22"/>
          <w:szCs w:val="22"/>
        </w:rPr>
        <w:t xml:space="preserve">ny </w:t>
      </w:r>
      <w:r>
        <w:rPr>
          <w:rFonts w:ascii="Calibri" w:hAnsi="Calibri"/>
          <w:sz w:val="22"/>
          <w:szCs w:val="22"/>
        </w:rPr>
        <w:t xml:space="preserve">of </w:t>
      </w:r>
      <w:r w:rsidRPr="000C1ADF">
        <w:rPr>
          <w:rFonts w:ascii="Calibri" w:hAnsi="Calibri"/>
          <w:sz w:val="22"/>
          <w:szCs w:val="22"/>
        </w:rPr>
        <w:t xml:space="preserve">the following </w:t>
      </w:r>
      <w:r>
        <w:rPr>
          <w:rFonts w:ascii="Calibri" w:hAnsi="Calibri"/>
          <w:sz w:val="22"/>
          <w:szCs w:val="22"/>
        </w:rPr>
        <w:t xml:space="preserve">specific </w:t>
      </w:r>
      <w:r w:rsidRPr="000C1ADF">
        <w:rPr>
          <w:rFonts w:ascii="Calibri" w:hAnsi="Calibri"/>
          <w:sz w:val="22"/>
          <w:szCs w:val="22"/>
        </w:rPr>
        <w:t>institutions of higher education in Washington:</w:t>
      </w:r>
    </w:p>
    <w:p w14:paraId="49EECFF9" w14:textId="59B748C3" w:rsidR="00627A13" w:rsidRDefault="00627A13" w:rsidP="00627A13">
      <w:pPr>
        <w:numPr>
          <w:ilvl w:val="3"/>
          <w:numId w:val="37"/>
        </w:numPr>
        <w:spacing w:before="40"/>
        <w:jc w:val="both"/>
        <w:rPr>
          <w:rFonts w:ascii="Calibri" w:hAnsi="Calibri"/>
          <w:sz w:val="22"/>
          <w:szCs w:val="22"/>
        </w:rPr>
      </w:pPr>
      <w:r>
        <w:rPr>
          <w:rFonts w:ascii="Calibri" w:hAnsi="Calibri"/>
          <w:sz w:val="22"/>
          <w:szCs w:val="22"/>
        </w:rPr>
        <w:t>S</w:t>
      </w:r>
      <w:r w:rsidRPr="000C1ADF">
        <w:rPr>
          <w:rFonts w:ascii="Calibri" w:hAnsi="Calibri"/>
          <w:sz w:val="22"/>
          <w:szCs w:val="22"/>
        </w:rPr>
        <w:t>tate universities</w:t>
      </w:r>
      <w:r>
        <w:rPr>
          <w:rFonts w:ascii="Calibri" w:hAnsi="Calibri"/>
          <w:sz w:val="22"/>
          <w:szCs w:val="22"/>
        </w:rPr>
        <w:t xml:space="preserve"> – i.e., University of Washington &amp; Washington State University;</w:t>
      </w:r>
    </w:p>
    <w:p w14:paraId="68DFCC4E" w14:textId="132853EB" w:rsidR="00627A13" w:rsidRDefault="00627A13" w:rsidP="00627A13">
      <w:pPr>
        <w:numPr>
          <w:ilvl w:val="3"/>
          <w:numId w:val="37"/>
        </w:numPr>
        <w:spacing w:before="40"/>
        <w:jc w:val="both"/>
        <w:rPr>
          <w:rFonts w:ascii="Calibri" w:hAnsi="Calibri"/>
          <w:sz w:val="22"/>
          <w:szCs w:val="22"/>
        </w:rPr>
      </w:pPr>
      <w:r>
        <w:rPr>
          <w:rFonts w:ascii="Calibri" w:hAnsi="Calibri"/>
          <w:sz w:val="22"/>
          <w:szCs w:val="22"/>
        </w:rPr>
        <w:t>R</w:t>
      </w:r>
      <w:r w:rsidRPr="000C1ADF">
        <w:rPr>
          <w:rFonts w:ascii="Calibri" w:hAnsi="Calibri"/>
          <w:sz w:val="22"/>
          <w:szCs w:val="22"/>
        </w:rPr>
        <w:t>egional universities</w:t>
      </w:r>
      <w:r>
        <w:rPr>
          <w:rFonts w:ascii="Calibri" w:hAnsi="Calibri"/>
          <w:sz w:val="22"/>
          <w:szCs w:val="22"/>
        </w:rPr>
        <w:t xml:space="preserve"> – i.e., Central Washington University, Eastern Washington University, &amp; Western Washington University</w:t>
      </w:r>
    </w:p>
    <w:p w14:paraId="145D5CA6" w14:textId="7BD9421F" w:rsidR="00627A13" w:rsidRDefault="00627A13" w:rsidP="00627A13">
      <w:pPr>
        <w:numPr>
          <w:ilvl w:val="3"/>
          <w:numId w:val="37"/>
        </w:numPr>
        <w:spacing w:before="40"/>
        <w:jc w:val="both"/>
        <w:rPr>
          <w:rFonts w:ascii="Calibri" w:hAnsi="Calibri"/>
          <w:sz w:val="22"/>
          <w:szCs w:val="22"/>
        </w:rPr>
      </w:pPr>
      <w:r>
        <w:rPr>
          <w:rFonts w:ascii="Calibri" w:hAnsi="Calibri"/>
          <w:sz w:val="22"/>
          <w:szCs w:val="22"/>
        </w:rPr>
        <w:t>Evergreen S</w:t>
      </w:r>
      <w:r w:rsidRPr="000C1ADF">
        <w:rPr>
          <w:rFonts w:ascii="Calibri" w:hAnsi="Calibri"/>
          <w:sz w:val="22"/>
          <w:szCs w:val="22"/>
        </w:rPr>
        <w:t xml:space="preserve">tate </w:t>
      </w:r>
      <w:r>
        <w:rPr>
          <w:rFonts w:ascii="Calibri" w:hAnsi="Calibri"/>
          <w:sz w:val="22"/>
          <w:szCs w:val="22"/>
        </w:rPr>
        <w:t>C</w:t>
      </w:r>
      <w:r w:rsidRPr="000C1ADF">
        <w:rPr>
          <w:rFonts w:ascii="Calibri" w:hAnsi="Calibri"/>
          <w:sz w:val="22"/>
          <w:szCs w:val="22"/>
        </w:rPr>
        <w:t>ollege</w:t>
      </w:r>
      <w:r>
        <w:rPr>
          <w:rFonts w:ascii="Calibri" w:hAnsi="Calibri"/>
          <w:sz w:val="22"/>
          <w:szCs w:val="22"/>
        </w:rPr>
        <w:t>;</w:t>
      </w:r>
    </w:p>
    <w:p w14:paraId="56BBD613" w14:textId="447139D1" w:rsidR="00627A13" w:rsidRDefault="00627A13" w:rsidP="00627A13">
      <w:pPr>
        <w:numPr>
          <w:ilvl w:val="3"/>
          <w:numId w:val="37"/>
        </w:numPr>
        <w:spacing w:before="40"/>
        <w:jc w:val="both"/>
        <w:rPr>
          <w:rFonts w:ascii="Calibri" w:hAnsi="Calibri"/>
          <w:sz w:val="22"/>
          <w:szCs w:val="22"/>
        </w:rPr>
      </w:pPr>
      <w:r>
        <w:rPr>
          <w:rFonts w:ascii="Calibri" w:hAnsi="Calibri"/>
          <w:sz w:val="22"/>
          <w:szCs w:val="22"/>
        </w:rPr>
        <w:t>C</w:t>
      </w:r>
      <w:r w:rsidRPr="000C1ADF">
        <w:rPr>
          <w:rFonts w:ascii="Calibri" w:hAnsi="Calibri"/>
          <w:sz w:val="22"/>
          <w:szCs w:val="22"/>
        </w:rPr>
        <w:t>ommunity colleges</w:t>
      </w:r>
      <w:r>
        <w:rPr>
          <w:rFonts w:ascii="Calibri" w:hAnsi="Calibri"/>
          <w:sz w:val="22"/>
          <w:szCs w:val="22"/>
        </w:rPr>
        <w:t>;</w:t>
      </w:r>
      <w:r w:rsidRPr="000C1ADF">
        <w:rPr>
          <w:rFonts w:ascii="Calibri" w:hAnsi="Calibri"/>
          <w:sz w:val="22"/>
          <w:szCs w:val="22"/>
        </w:rPr>
        <w:t xml:space="preserve"> and</w:t>
      </w:r>
    </w:p>
    <w:p w14:paraId="3F58048E" w14:textId="307BA944" w:rsidR="00627A13" w:rsidRDefault="00627A13" w:rsidP="00627A13">
      <w:pPr>
        <w:numPr>
          <w:ilvl w:val="3"/>
          <w:numId w:val="37"/>
        </w:numPr>
        <w:spacing w:before="40"/>
        <w:jc w:val="both"/>
        <w:rPr>
          <w:rFonts w:ascii="Calibri" w:hAnsi="Calibri"/>
          <w:sz w:val="22"/>
          <w:szCs w:val="22"/>
        </w:rPr>
      </w:pPr>
      <w:r>
        <w:rPr>
          <w:rFonts w:ascii="Calibri" w:hAnsi="Calibri"/>
          <w:sz w:val="22"/>
          <w:szCs w:val="22"/>
        </w:rPr>
        <w:t>T</w:t>
      </w:r>
      <w:r w:rsidRPr="000C1ADF">
        <w:rPr>
          <w:rFonts w:ascii="Calibri" w:hAnsi="Calibri"/>
          <w:sz w:val="22"/>
          <w:szCs w:val="22"/>
        </w:rPr>
        <w:t>echnical colleges</w:t>
      </w:r>
      <w:r>
        <w:rPr>
          <w:rFonts w:ascii="Calibri" w:hAnsi="Calibri"/>
          <w:sz w:val="22"/>
          <w:szCs w:val="22"/>
        </w:rPr>
        <w:t>.</w:t>
      </w:r>
    </w:p>
    <w:p w14:paraId="5CCB2543" w14:textId="37C18D87" w:rsidR="00627A13" w:rsidRDefault="00627A13" w:rsidP="00627A13">
      <w:pPr>
        <w:numPr>
          <w:ilvl w:val="2"/>
          <w:numId w:val="26"/>
        </w:numPr>
        <w:spacing w:before="80"/>
        <w:ind w:left="2174" w:hanging="187"/>
        <w:jc w:val="both"/>
        <w:rPr>
          <w:rFonts w:ascii="Calibri" w:hAnsi="Calibri"/>
          <w:sz w:val="22"/>
          <w:szCs w:val="22"/>
        </w:rPr>
      </w:pPr>
      <w:r w:rsidRPr="000C1ADF">
        <w:rPr>
          <w:rFonts w:ascii="Calibri" w:hAnsi="Calibri"/>
          <w:smallCaps/>
          <w:sz w:val="22"/>
          <w:szCs w:val="22"/>
        </w:rPr>
        <w:t>MCUA Parties</w:t>
      </w:r>
      <w:r>
        <w:rPr>
          <w:rFonts w:ascii="Calibri" w:hAnsi="Calibri"/>
          <w:sz w:val="22"/>
          <w:szCs w:val="22"/>
        </w:rPr>
        <w:t xml:space="preserve">.  </w:t>
      </w:r>
      <w:r w:rsidRPr="000C1ADF">
        <w:rPr>
          <w:rFonts w:ascii="Calibri" w:hAnsi="Calibri"/>
          <w:sz w:val="22"/>
          <w:szCs w:val="22"/>
        </w:rPr>
        <w:t xml:space="preserve">The Master </w:t>
      </w:r>
      <w:r>
        <w:rPr>
          <w:rFonts w:ascii="Calibri" w:hAnsi="Calibri"/>
          <w:sz w:val="22"/>
          <w:szCs w:val="22"/>
        </w:rPr>
        <w:t>Contract</w:t>
      </w:r>
      <w:r w:rsidRPr="000C1ADF">
        <w:rPr>
          <w:rFonts w:ascii="Calibri" w:hAnsi="Calibri"/>
          <w:sz w:val="22"/>
          <w:szCs w:val="22"/>
        </w:rPr>
        <w:t xml:space="preserve"> also may be utilized by any of the following types of entities that have executed a Master Contract Usage Agreement (MCUA) with Enterprise Services:</w:t>
      </w:r>
    </w:p>
    <w:p w14:paraId="41DD193B" w14:textId="370B0173" w:rsidR="002F6EA6" w:rsidRDefault="002F6EA6" w:rsidP="00627A13">
      <w:pPr>
        <w:numPr>
          <w:ilvl w:val="3"/>
          <w:numId w:val="37"/>
        </w:numPr>
        <w:spacing w:before="40"/>
        <w:jc w:val="both"/>
        <w:rPr>
          <w:rFonts w:ascii="Calibri" w:hAnsi="Calibri"/>
          <w:sz w:val="22"/>
          <w:szCs w:val="22"/>
        </w:rPr>
      </w:pPr>
      <w:r w:rsidRPr="002F6EA6">
        <w:rPr>
          <w:rFonts w:ascii="Calibri" w:hAnsi="Calibri"/>
          <w:sz w:val="22"/>
          <w:szCs w:val="22"/>
        </w:rPr>
        <w:t>Political subdivisions (e.g., counties, cities, school districts, public utility districts,</w:t>
      </w:r>
      <w:r>
        <w:rPr>
          <w:rFonts w:asciiTheme="minorHAnsi" w:hAnsiTheme="minorHAnsi"/>
          <w:sz w:val="22"/>
          <w:szCs w:val="22"/>
        </w:rPr>
        <w:t xml:space="preserve"> </w:t>
      </w:r>
      <w:r w:rsidRPr="002F6EA6">
        <w:rPr>
          <w:rFonts w:ascii="Calibri" w:hAnsi="Calibri"/>
          <w:sz w:val="22"/>
          <w:szCs w:val="22"/>
        </w:rPr>
        <w:t>ports) in the State of Washington;</w:t>
      </w:r>
    </w:p>
    <w:p w14:paraId="0E60F250" w14:textId="3FC94878" w:rsidR="002F6EA6" w:rsidRDefault="002F6EA6" w:rsidP="00627A13">
      <w:pPr>
        <w:numPr>
          <w:ilvl w:val="3"/>
          <w:numId w:val="37"/>
        </w:numPr>
        <w:spacing w:before="40"/>
        <w:jc w:val="both"/>
        <w:rPr>
          <w:rFonts w:ascii="Calibri" w:hAnsi="Calibri"/>
          <w:sz w:val="22"/>
          <w:szCs w:val="22"/>
        </w:rPr>
      </w:pPr>
      <w:r w:rsidRPr="002F6EA6">
        <w:rPr>
          <w:rFonts w:ascii="Calibri" w:hAnsi="Calibri"/>
          <w:sz w:val="22"/>
          <w:szCs w:val="22"/>
        </w:rPr>
        <w:t>Federal governmental agencies or entities;</w:t>
      </w:r>
    </w:p>
    <w:p w14:paraId="6E9C1231" w14:textId="143E6EEB" w:rsidR="002F6EA6" w:rsidRPr="002F6EA6" w:rsidRDefault="002F6EA6" w:rsidP="00627A13">
      <w:pPr>
        <w:numPr>
          <w:ilvl w:val="3"/>
          <w:numId w:val="37"/>
        </w:numPr>
        <w:spacing w:before="40"/>
        <w:jc w:val="both"/>
        <w:rPr>
          <w:rFonts w:ascii="Calibri" w:hAnsi="Calibri"/>
          <w:sz w:val="22"/>
          <w:szCs w:val="22"/>
        </w:rPr>
      </w:pPr>
      <w:r w:rsidRPr="002F6EA6">
        <w:rPr>
          <w:rFonts w:ascii="Calibri" w:hAnsi="Calibri"/>
          <w:sz w:val="22"/>
          <w:szCs w:val="22"/>
        </w:rPr>
        <w:t>Public-benefit nonprofit corporations (i.e., § 501(c)(3) nonprofit corporations</w:t>
      </w:r>
      <w:r w:rsidRPr="000C1ADF">
        <w:rPr>
          <w:rFonts w:asciiTheme="minorHAnsi" w:hAnsiTheme="minorHAnsi"/>
          <w:sz w:val="22"/>
          <w:szCs w:val="22"/>
        </w:rPr>
        <w:t xml:space="preserve"> </w:t>
      </w:r>
      <w:r w:rsidRPr="002F6EA6">
        <w:rPr>
          <w:rFonts w:ascii="Calibri" w:hAnsi="Calibri"/>
          <w:sz w:val="22"/>
          <w:szCs w:val="22"/>
        </w:rPr>
        <w:t>that receive federal, state, or local funding); and</w:t>
      </w:r>
    </w:p>
    <w:p w14:paraId="3835F83A" w14:textId="0CECAC56" w:rsidR="002F6EA6" w:rsidRDefault="002F6EA6" w:rsidP="00627A13">
      <w:pPr>
        <w:numPr>
          <w:ilvl w:val="3"/>
          <w:numId w:val="37"/>
        </w:numPr>
        <w:spacing w:before="40"/>
        <w:jc w:val="both"/>
        <w:rPr>
          <w:rFonts w:ascii="Calibri" w:hAnsi="Calibri"/>
          <w:sz w:val="22"/>
          <w:szCs w:val="22"/>
        </w:rPr>
      </w:pPr>
      <w:r w:rsidRPr="002F6EA6">
        <w:rPr>
          <w:rFonts w:ascii="Calibri" w:hAnsi="Calibri"/>
          <w:sz w:val="22"/>
          <w:szCs w:val="22"/>
        </w:rPr>
        <w:t>Federally-recognized Indian Tribes located in the State of Washington.</w:t>
      </w:r>
    </w:p>
    <w:p w14:paraId="4DDD866D" w14:textId="206C0E52" w:rsidR="002F6EA6" w:rsidRDefault="002F6EA6" w:rsidP="00627A13">
      <w:pPr>
        <w:spacing w:before="80"/>
        <w:ind w:left="2160"/>
        <w:jc w:val="both"/>
        <w:rPr>
          <w:rFonts w:ascii="Calibri" w:hAnsi="Calibri"/>
          <w:sz w:val="22"/>
          <w:szCs w:val="22"/>
          <w:lang w:val="x-none"/>
        </w:rPr>
      </w:pPr>
      <w:r>
        <w:rPr>
          <w:rFonts w:ascii="Calibri" w:hAnsi="Calibri"/>
          <w:sz w:val="22"/>
          <w:szCs w:val="22"/>
        </w:rPr>
        <w:t xml:space="preserve">Enterprise Services maintains a list of eligible MCUA parties on the </w:t>
      </w:r>
      <w:hyperlink r:id="rId102" w:history="1">
        <w:r w:rsidRPr="00556084">
          <w:rPr>
            <w:rStyle w:val="Hyperlink"/>
            <w:rFonts w:ascii="Calibri" w:hAnsi="Calibri"/>
            <w:sz w:val="22"/>
            <w:szCs w:val="22"/>
          </w:rPr>
          <w:t>MCUA Parties website</w:t>
        </w:r>
      </w:hyperlink>
      <w:r>
        <w:rPr>
          <w:rFonts w:ascii="Calibri" w:hAnsi="Calibri"/>
          <w:sz w:val="22"/>
          <w:szCs w:val="22"/>
        </w:rPr>
        <w:t>.</w:t>
      </w:r>
    </w:p>
    <w:p w14:paraId="6A0F053B" w14:textId="262E00B2" w:rsidR="002F6EA6" w:rsidRDefault="002F6EA6" w:rsidP="002F6EA6">
      <w:pPr>
        <w:spacing w:before="80"/>
        <w:ind w:left="1440"/>
        <w:jc w:val="both"/>
        <w:rPr>
          <w:rFonts w:ascii="Calibri" w:hAnsi="Calibri"/>
          <w:sz w:val="22"/>
          <w:szCs w:val="22"/>
        </w:rPr>
      </w:pPr>
      <w:r w:rsidRPr="00B83885">
        <w:rPr>
          <w:rFonts w:ascii="Calibri" w:hAnsi="Calibri"/>
          <w:sz w:val="22"/>
          <w:szCs w:val="22"/>
          <w:lang w:val="x-none"/>
        </w:rPr>
        <w:t xml:space="preserve">While use of the </w:t>
      </w:r>
      <w:r>
        <w:rPr>
          <w:rFonts w:ascii="Calibri" w:hAnsi="Calibri"/>
          <w:sz w:val="22"/>
          <w:szCs w:val="22"/>
        </w:rPr>
        <w:t xml:space="preserve">Master Contract is </w:t>
      </w:r>
      <w:r w:rsidRPr="00B83885">
        <w:rPr>
          <w:rFonts w:ascii="Calibri" w:hAnsi="Calibri"/>
          <w:sz w:val="22"/>
          <w:szCs w:val="22"/>
          <w:lang w:val="x-none"/>
        </w:rPr>
        <w:t xml:space="preserve">optional </w:t>
      </w:r>
      <w:r w:rsidRPr="00B83885">
        <w:rPr>
          <w:rFonts w:ascii="Calibri" w:hAnsi="Calibri"/>
          <w:sz w:val="22"/>
          <w:szCs w:val="22"/>
        </w:rPr>
        <w:t>for</w:t>
      </w:r>
      <w:r w:rsidRPr="00B83885">
        <w:rPr>
          <w:rFonts w:ascii="Calibri" w:hAnsi="Calibri"/>
          <w:sz w:val="22"/>
          <w:szCs w:val="22"/>
          <w:lang w:val="x-none"/>
        </w:rPr>
        <w:t xml:space="preserve"> </w:t>
      </w:r>
      <w:r>
        <w:rPr>
          <w:rFonts w:ascii="Calibri" w:hAnsi="Calibri"/>
          <w:sz w:val="22"/>
          <w:szCs w:val="22"/>
        </w:rPr>
        <w:t>purchasers other than Washington State agencies</w:t>
      </w:r>
      <w:r w:rsidRPr="00B83885">
        <w:rPr>
          <w:rFonts w:ascii="Calibri" w:hAnsi="Calibri"/>
          <w:sz w:val="22"/>
          <w:szCs w:val="22"/>
          <w:lang w:val="x-none"/>
        </w:rPr>
        <w:t xml:space="preserve">, </w:t>
      </w:r>
      <w:r w:rsidRPr="00B83885">
        <w:rPr>
          <w:rFonts w:ascii="Calibri" w:hAnsi="Calibri"/>
          <w:sz w:val="22"/>
          <w:szCs w:val="22"/>
        </w:rPr>
        <w:t>these entities’</w:t>
      </w:r>
      <w:r w:rsidRPr="00B83885">
        <w:rPr>
          <w:rFonts w:ascii="Calibri" w:hAnsi="Calibri"/>
          <w:sz w:val="22"/>
          <w:szCs w:val="22"/>
          <w:lang w:val="x-none"/>
        </w:rPr>
        <w:t xml:space="preserve"> use of the </w:t>
      </w:r>
      <w:r w:rsidRPr="00515F88">
        <w:rPr>
          <w:rFonts w:ascii="Calibri" w:hAnsi="Calibri"/>
          <w:sz w:val="22"/>
          <w:szCs w:val="22"/>
        </w:rPr>
        <w:t xml:space="preserve">Master Contract </w:t>
      </w:r>
      <w:r w:rsidRPr="00B83885">
        <w:rPr>
          <w:rFonts w:ascii="Calibri" w:hAnsi="Calibri"/>
          <w:sz w:val="22"/>
          <w:szCs w:val="22"/>
        </w:rPr>
        <w:t>can</w:t>
      </w:r>
      <w:r w:rsidRPr="00B83885">
        <w:rPr>
          <w:rFonts w:ascii="Calibri" w:hAnsi="Calibri"/>
          <w:sz w:val="22"/>
          <w:szCs w:val="22"/>
          <w:lang w:val="x-none"/>
        </w:rPr>
        <w:t xml:space="preserve"> increase </w:t>
      </w:r>
      <w:r>
        <w:rPr>
          <w:rFonts w:ascii="Calibri" w:hAnsi="Calibri"/>
          <w:sz w:val="22"/>
          <w:szCs w:val="22"/>
        </w:rPr>
        <w:t xml:space="preserve">Master Contract use significantly.  All purchasers are </w:t>
      </w:r>
      <w:r w:rsidRPr="00B83885">
        <w:rPr>
          <w:rFonts w:ascii="Calibri" w:hAnsi="Calibri"/>
          <w:sz w:val="22"/>
          <w:szCs w:val="22"/>
          <w:lang w:val="x-none"/>
        </w:rPr>
        <w:t>subject to the same contract terms, conditions</w:t>
      </w:r>
      <w:r>
        <w:rPr>
          <w:rFonts w:ascii="Calibri" w:hAnsi="Calibri"/>
          <w:sz w:val="22"/>
          <w:szCs w:val="22"/>
        </w:rPr>
        <w:t>,</w:t>
      </w:r>
      <w:r w:rsidRPr="00B83885">
        <w:rPr>
          <w:rFonts w:ascii="Calibri" w:hAnsi="Calibri"/>
          <w:sz w:val="22"/>
          <w:szCs w:val="22"/>
          <w:lang w:val="x-none"/>
        </w:rPr>
        <w:t xml:space="preserve"> and pricing as </w:t>
      </w:r>
      <w:r>
        <w:rPr>
          <w:rFonts w:ascii="Calibri" w:hAnsi="Calibri"/>
          <w:sz w:val="22"/>
          <w:szCs w:val="22"/>
        </w:rPr>
        <w:t xml:space="preserve">Washington State </w:t>
      </w:r>
      <w:r w:rsidRPr="00B83885">
        <w:rPr>
          <w:rFonts w:ascii="Calibri" w:hAnsi="Calibri"/>
          <w:sz w:val="22"/>
          <w:szCs w:val="22"/>
          <w:lang w:val="x-none"/>
        </w:rPr>
        <w:t>agencies</w:t>
      </w:r>
      <w:r>
        <w:rPr>
          <w:rFonts w:ascii="Calibri" w:hAnsi="Calibri"/>
          <w:sz w:val="22"/>
          <w:szCs w:val="22"/>
        </w:rPr>
        <w:t>.</w:t>
      </w:r>
    </w:p>
    <w:p w14:paraId="048B3FE9" w14:textId="479B84E5" w:rsidR="000C43EF" w:rsidRDefault="000C43EF" w:rsidP="00154273">
      <w:pPr>
        <w:numPr>
          <w:ilvl w:val="0"/>
          <w:numId w:val="26"/>
        </w:numPr>
        <w:spacing w:before="240"/>
        <w:ind w:hanging="540"/>
        <w:jc w:val="both"/>
        <w:rPr>
          <w:rFonts w:ascii="Calibri" w:hAnsi="Calibri"/>
          <w:sz w:val="22"/>
          <w:szCs w:val="22"/>
        </w:rPr>
      </w:pPr>
      <w:r>
        <w:rPr>
          <w:rFonts w:ascii="Calibri" w:hAnsi="Calibri"/>
          <w:b/>
          <w:smallCaps/>
          <w:sz w:val="22"/>
          <w:szCs w:val="22"/>
        </w:rPr>
        <w:t>Master Contract</w:t>
      </w:r>
      <w:r w:rsidRPr="000C43EF">
        <w:rPr>
          <w:rFonts w:ascii="Calibri" w:hAnsi="Calibri"/>
          <w:sz w:val="22"/>
          <w:szCs w:val="22"/>
        </w:rPr>
        <w:t>.</w:t>
      </w:r>
      <w:r>
        <w:rPr>
          <w:rFonts w:ascii="Calibri" w:hAnsi="Calibri"/>
          <w:sz w:val="22"/>
          <w:szCs w:val="22"/>
        </w:rPr>
        <w:t xml:space="preserve">  </w:t>
      </w:r>
      <w:r w:rsidRPr="00880BE8">
        <w:rPr>
          <w:rFonts w:ascii="Calibri" w:hAnsi="Calibri"/>
          <w:sz w:val="22"/>
          <w:szCs w:val="22"/>
        </w:rPr>
        <w:t xml:space="preserve">The form of the Master Contract that will be awarded as a result of this </w:t>
      </w:r>
      <w:r w:rsidR="00B5425E">
        <w:rPr>
          <w:rFonts w:ascii="Calibri" w:hAnsi="Calibri" w:cs="Arial"/>
          <w:sz w:val="22"/>
          <w:szCs w:val="22"/>
        </w:rPr>
        <w:t>Competitive</w:t>
      </w:r>
      <w:r w:rsidR="00147BE9">
        <w:rPr>
          <w:rFonts w:ascii="Calibri" w:hAnsi="Calibri" w:cs="Arial"/>
          <w:sz w:val="22"/>
          <w:szCs w:val="22"/>
        </w:rPr>
        <w:t xml:space="preserve"> Solicitation</w:t>
      </w:r>
      <w:r w:rsidRPr="00880BE8">
        <w:rPr>
          <w:rFonts w:ascii="Calibri" w:hAnsi="Calibri"/>
          <w:sz w:val="22"/>
          <w:szCs w:val="22"/>
        </w:rPr>
        <w:t xml:space="preserve"> is attached as </w:t>
      </w:r>
      <w:hyperlink w:anchor="ReqSubs" w:history="1">
        <w:r w:rsidRPr="00880BE8">
          <w:rPr>
            <w:rStyle w:val="Hyperlink"/>
            <w:rFonts w:ascii="Calibri" w:hAnsi="Calibri"/>
            <w:i/>
            <w:sz w:val="22"/>
            <w:szCs w:val="22"/>
            <w:u w:val="none"/>
          </w:rPr>
          <w:t>Exhibit </w:t>
        </w:r>
        <w:r w:rsidR="00182FD9" w:rsidRPr="00880BE8">
          <w:rPr>
            <w:rStyle w:val="Hyperlink"/>
            <w:rFonts w:ascii="Calibri" w:hAnsi="Calibri"/>
            <w:i/>
            <w:sz w:val="22"/>
            <w:szCs w:val="22"/>
            <w:u w:val="none"/>
          </w:rPr>
          <w:t>D</w:t>
        </w:r>
        <w:r w:rsidR="00945BA6" w:rsidRPr="00880BE8">
          <w:rPr>
            <w:rStyle w:val="Hyperlink"/>
            <w:rFonts w:ascii="Calibri" w:hAnsi="Calibri"/>
            <w:i/>
            <w:sz w:val="22"/>
            <w:szCs w:val="22"/>
            <w:u w:val="none"/>
          </w:rPr>
          <w:t xml:space="preserve"> – Master Contract</w:t>
        </w:r>
      </w:hyperlink>
      <w:r w:rsidRPr="00880BE8">
        <w:rPr>
          <w:rFonts w:ascii="Calibri" w:hAnsi="Calibri"/>
          <w:sz w:val="22"/>
          <w:szCs w:val="22"/>
        </w:rPr>
        <w:t>.</w:t>
      </w:r>
    </w:p>
    <w:p w14:paraId="6D1F840A" w14:textId="495ACF33" w:rsidR="00B83885" w:rsidRDefault="00B83885" w:rsidP="00154273">
      <w:pPr>
        <w:numPr>
          <w:ilvl w:val="0"/>
          <w:numId w:val="26"/>
        </w:numPr>
        <w:spacing w:before="240"/>
        <w:ind w:hanging="540"/>
        <w:jc w:val="both"/>
        <w:rPr>
          <w:rFonts w:ascii="Calibri" w:hAnsi="Calibri"/>
          <w:sz w:val="22"/>
          <w:szCs w:val="22"/>
        </w:rPr>
      </w:pPr>
      <w:r>
        <w:rPr>
          <w:rFonts w:ascii="Calibri" w:hAnsi="Calibri"/>
          <w:b/>
          <w:smallCaps/>
          <w:sz w:val="22"/>
          <w:szCs w:val="22"/>
        </w:rPr>
        <w:lastRenderedPageBreak/>
        <w:t>Contract Term</w:t>
      </w:r>
      <w:r>
        <w:rPr>
          <w:rFonts w:ascii="Calibri" w:hAnsi="Calibri"/>
          <w:sz w:val="22"/>
          <w:szCs w:val="22"/>
        </w:rPr>
        <w:t xml:space="preserve">.  As set forth in the attached </w:t>
      </w:r>
      <w:r w:rsidR="00515F88" w:rsidRPr="00515F88">
        <w:rPr>
          <w:rFonts w:ascii="Calibri" w:hAnsi="Calibri"/>
          <w:sz w:val="22"/>
          <w:szCs w:val="22"/>
        </w:rPr>
        <w:t xml:space="preserve">Master Contract </w:t>
      </w:r>
      <w:r>
        <w:rPr>
          <w:rFonts w:ascii="Calibri" w:hAnsi="Calibri"/>
          <w:sz w:val="22"/>
          <w:szCs w:val="22"/>
        </w:rPr>
        <w:t xml:space="preserve">for this </w:t>
      </w:r>
      <w:r w:rsidR="00B5425E">
        <w:rPr>
          <w:rFonts w:ascii="Calibri" w:hAnsi="Calibri" w:cs="Arial"/>
          <w:sz w:val="22"/>
          <w:szCs w:val="22"/>
        </w:rPr>
        <w:t>Competitive</w:t>
      </w:r>
      <w:r w:rsidR="00147BE9">
        <w:rPr>
          <w:rFonts w:ascii="Calibri" w:hAnsi="Calibri" w:cs="Arial"/>
          <w:sz w:val="22"/>
          <w:szCs w:val="22"/>
        </w:rPr>
        <w:t xml:space="preserve"> Solicitation</w:t>
      </w:r>
      <w:r>
        <w:rPr>
          <w:rFonts w:ascii="Calibri" w:hAnsi="Calibri"/>
          <w:sz w:val="22"/>
          <w:szCs w:val="22"/>
        </w:rPr>
        <w:t xml:space="preserve">, the contract term is </w:t>
      </w:r>
      <w:r w:rsidR="00FA73B2" w:rsidRPr="00A845F2">
        <w:rPr>
          <w:rFonts w:ascii="Calibri" w:hAnsi="Calibri"/>
          <w:sz w:val="22"/>
          <w:szCs w:val="22"/>
        </w:rPr>
        <w:t>seventy-two (72)</w:t>
      </w:r>
      <w:r w:rsidR="00FA73B2">
        <w:rPr>
          <w:rFonts w:ascii="Calibri" w:hAnsi="Calibri"/>
          <w:sz w:val="22"/>
          <w:szCs w:val="22"/>
        </w:rPr>
        <w:t xml:space="preserve"> </w:t>
      </w:r>
      <w:r>
        <w:rPr>
          <w:rFonts w:ascii="Calibri" w:hAnsi="Calibri"/>
          <w:sz w:val="22"/>
          <w:szCs w:val="22"/>
        </w:rPr>
        <w:t xml:space="preserve">months.  Bidders are to specify </w:t>
      </w:r>
      <w:r w:rsidR="00B751D8">
        <w:rPr>
          <w:rFonts w:ascii="Calibri" w:hAnsi="Calibri"/>
          <w:sz w:val="22"/>
          <w:szCs w:val="22"/>
        </w:rPr>
        <w:t>discounts</w:t>
      </w:r>
      <w:r>
        <w:rPr>
          <w:rFonts w:ascii="Calibri" w:hAnsi="Calibri"/>
          <w:sz w:val="22"/>
          <w:szCs w:val="22"/>
        </w:rPr>
        <w:t xml:space="preserve"> for the contract term.  The Master Contract is subject to earlier termination.</w:t>
      </w:r>
    </w:p>
    <w:p w14:paraId="6D196EE3" w14:textId="26279B7C" w:rsidR="00337183" w:rsidRDefault="00337183" w:rsidP="00154273">
      <w:pPr>
        <w:numPr>
          <w:ilvl w:val="0"/>
          <w:numId w:val="26"/>
        </w:numPr>
        <w:spacing w:before="240"/>
        <w:ind w:hanging="540"/>
        <w:jc w:val="both"/>
        <w:rPr>
          <w:rFonts w:ascii="Calibri" w:hAnsi="Calibri"/>
          <w:sz w:val="22"/>
          <w:szCs w:val="22"/>
        </w:rPr>
      </w:pPr>
      <w:r>
        <w:rPr>
          <w:rFonts w:ascii="Calibri" w:hAnsi="Calibri"/>
          <w:b/>
          <w:smallCaps/>
          <w:sz w:val="22"/>
          <w:szCs w:val="22"/>
        </w:rPr>
        <w:t>Estimated Sales</w:t>
      </w:r>
      <w:r>
        <w:rPr>
          <w:rFonts w:ascii="Calibri" w:hAnsi="Calibri"/>
          <w:sz w:val="22"/>
          <w:szCs w:val="22"/>
        </w:rPr>
        <w:t xml:space="preserve">.  </w:t>
      </w:r>
      <w:r w:rsidR="00342294" w:rsidRPr="00ED0450">
        <w:rPr>
          <w:rFonts w:ascii="Calibri" w:hAnsi="Calibri"/>
          <w:sz w:val="22"/>
          <w:szCs w:val="22"/>
        </w:rPr>
        <w:t>Historically, a</w:t>
      </w:r>
      <w:r w:rsidR="00F81A3F" w:rsidRPr="00ED0450">
        <w:rPr>
          <w:rFonts w:ascii="Calibri" w:hAnsi="Calibri"/>
          <w:sz w:val="22"/>
          <w:szCs w:val="22"/>
        </w:rPr>
        <w:t>nnual t</w:t>
      </w:r>
      <w:r w:rsidR="00016DB1" w:rsidRPr="00ED0450">
        <w:rPr>
          <w:rFonts w:ascii="Calibri" w:hAnsi="Calibri"/>
          <w:sz w:val="22"/>
          <w:szCs w:val="22"/>
        </w:rPr>
        <w:t>otal</w:t>
      </w:r>
      <w:r w:rsidR="00D35724" w:rsidRPr="00ED0450">
        <w:rPr>
          <w:rFonts w:ascii="Calibri" w:hAnsi="Calibri"/>
          <w:sz w:val="22"/>
          <w:szCs w:val="22"/>
        </w:rPr>
        <w:t xml:space="preserve"> </w:t>
      </w:r>
      <w:r w:rsidR="00887889" w:rsidRPr="00ED0450">
        <w:rPr>
          <w:rFonts w:ascii="Calibri" w:hAnsi="Calibri"/>
          <w:sz w:val="22"/>
          <w:szCs w:val="22"/>
        </w:rPr>
        <w:t>sales</w:t>
      </w:r>
      <w:r w:rsidR="00D35724" w:rsidRPr="00ED0450">
        <w:rPr>
          <w:rFonts w:ascii="Calibri" w:hAnsi="Calibri"/>
          <w:sz w:val="22"/>
          <w:szCs w:val="22"/>
        </w:rPr>
        <w:t xml:space="preserve"> </w:t>
      </w:r>
      <w:r w:rsidR="002C651A" w:rsidRPr="00D134C9">
        <w:rPr>
          <w:rFonts w:ascii="Calibri" w:hAnsi="Calibri"/>
          <w:sz w:val="22"/>
          <w:szCs w:val="22"/>
        </w:rPr>
        <w:t>were</w:t>
      </w:r>
      <w:r w:rsidRPr="00D134C9">
        <w:rPr>
          <w:rFonts w:ascii="Calibri" w:hAnsi="Calibri"/>
          <w:sz w:val="22"/>
          <w:szCs w:val="22"/>
          <w:lang w:val="x-none"/>
        </w:rPr>
        <w:t xml:space="preserve"> approximate</w:t>
      </w:r>
      <w:r w:rsidR="002C651A" w:rsidRPr="004116EA">
        <w:rPr>
          <w:rFonts w:ascii="Calibri" w:hAnsi="Calibri"/>
          <w:sz w:val="22"/>
          <w:szCs w:val="22"/>
        </w:rPr>
        <w:t>ly</w:t>
      </w:r>
      <w:r w:rsidRPr="004116EA">
        <w:rPr>
          <w:rFonts w:ascii="Calibri" w:hAnsi="Calibri"/>
          <w:sz w:val="22"/>
          <w:szCs w:val="22"/>
          <w:lang w:val="x-none"/>
        </w:rPr>
        <w:t xml:space="preserve"> $</w:t>
      </w:r>
      <w:r w:rsidR="00FA73B2">
        <w:rPr>
          <w:rFonts w:ascii="Calibri" w:hAnsi="Calibri"/>
          <w:sz w:val="22"/>
          <w:szCs w:val="22"/>
        </w:rPr>
        <w:t>63 million</w:t>
      </w:r>
      <w:r w:rsidRPr="004116EA">
        <w:rPr>
          <w:rFonts w:ascii="Calibri" w:hAnsi="Calibri"/>
          <w:sz w:val="22"/>
          <w:szCs w:val="22"/>
          <w:lang w:val="x-none"/>
        </w:rPr>
        <w:t xml:space="preserve">. </w:t>
      </w:r>
      <w:r w:rsidR="00016DB1" w:rsidRPr="004116EA">
        <w:rPr>
          <w:rFonts w:ascii="Calibri" w:hAnsi="Calibri"/>
          <w:sz w:val="22"/>
          <w:szCs w:val="22"/>
        </w:rPr>
        <w:t xml:space="preserve"> </w:t>
      </w:r>
      <w:r w:rsidR="00ED0450" w:rsidRPr="004116EA">
        <w:rPr>
          <w:rFonts w:ascii="Calibri" w:hAnsi="Calibri"/>
          <w:sz w:val="22"/>
          <w:szCs w:val="22"/>
        </w:rPr>
        <w:t>T</w:t>
      </w:r>
      <w:r w:rsidR="00ED0450" w:rsidRPr="00ED0450">
        <w:rPr>
          <w:rFonts w:ascii="Calibri" w:hAnsi="Calibri"/>
          <w:sz w:val="22"/>
          <w:szCs w:val="22"/>
        </w:rPr>
        <w:t>otal potential or estimated contract sales is not known.  As stated in this Competitive Solicitation, however, the resulting Master Contract will be available for use by all eligible purchasers.  Such purchasers will decide whether the Master Contract meets their needs.</w:t>
      </w:r>
      <w:r w:rsidRPr="00ED0450">
        <w:rPr>
          <w:rFonts w:ascii="Calibri" w:hAnsi="Calibri"/>
          <w:sz w:val="22"/>
          <w:szCs w:val="22"/>
        </w:rPr>
        <w:t xml:space="preserve">  </w:t>
      </w:r>
      <w:r w:rsidR="00016DB1" w:rsidRPr="004116EA">
        <w:rPr>
          <w:rFonts w:ascii="Calibri" w:hAnsi="Calibri"/>
          <w:sz w:val="22"/>
          <w:szCs w:val="22"/>
        </w:rPr>
        <w:t xml:space="preserve">Although Enterprise Services </w:t>
      </w:r>
      <w:r w:rsidRPr="004116EA">
        <w:rPr>
          <w:rFonts w:ascii="Calibri" w:hAnsi="Calibri"/>
          <w:sz w:val="22"/>
          <w:szCs w:val="22"/>
          <w:u w:val="single"/>
        </w:rPr>
        <w:t>does</w:t>
      </w:r>
      <w:r w:rsidRPr="004116EA">
        <w:rPr>
          <w:rFonts w:ascii="Calibri" w:hAnsi="Calibri"/>
          <w:sz w:val="22"/>
          <w:szCs w:val="22"/>
        </w:rPr>
        <w:t xml:space="preserve"> </w:t>
      </w:r>
      <w:r w:rsidRPr="004116EA">
        <w:rPr>
          <w:rFonts w:ascii="Calibri" w:hAnsi="Calibri"/>
          <w:sz w:val="22"/>
          <w:szCs w:val="22"/>
          <w:u w:val="single"/>
        </w:rPr>
        <w:t>not</w:t>
      </w:r>
      <w:r w:rsidRPr="004116EA">
        <w:rPr>
          <w:rFonts w:ascii="Calibri" w:hAnsi="Calibri"/>
          <w:sz w:val="22"/>
          <w:szCs w:val="22"/>
        </w:rPr>
        <w:t xml:space="preserve"> represent or guarantee any minimum</w:t>
      </w:r>
      <w:r w:rsidR="00887889" w:rsidRPr="004116EA">
        <w:rPr>
          <w:rFonts w:ascii="Calibri" w:hAnsi="Calibri"/>
          <w:sz w:val="22"/>
          <w:szCs w:val="22"/>
        </w:rPr>
        <w:t xml:space="preserve"> purchase </w:t>
      </w:r>
      <w:r w:rsidR="00016DB1" w:rsidRPr="004116EA">
        <w:rPr>
          <w:rFonts w:ascii="Calibri" w:hAnsi="Calibri"/>
          <w:sz w:val="22"/>
          <w:szCs w:val="22"/>
        </w:rPr>
        <w:t xml:space="preserve">from the </w:t>
      </w:r>
      <w:r w:rsidR="00C23B55" w:rsidRPr="004116EA">
        <w:rPr>
          <w:rFonts w:ascii="Calibri" w:hAnsi="Calibri"/>
          <w:sz w:val="22"/>
          <w:szCs w:val="22"/>
        </w:rPr>
        <w:t>M</w:t>
      </w:r>
      <w:r w:rsidR="00016DB1" w:rsidRPr="004116EA">
        <w:rPr>
          <w:rFonts w:ascii="Calibri" w:hAnsi="Calibri"/>
          <w:sz w:val="22"/>
          <w:szCs w:val="22"/>
        </w:rPr>
        <w:t xml:space="preserve">aster </w:t>
      </w:r>
      <w:r w:rsidR="00C23B55" w:rsidRPr="004116EA">
        <w:rPr>
          <w:rFonts w:ascii="Calibri" w:hAnsi="Calibri"/>
          <w:sz w:val="22"/>
          <w:szCs w:val="22"/>
        </w:rPr>
        <w:t>C</w:t>
      </w:r>
      <w:r w:rsidR="00016DB1" w:rsidRPr="004116EA">
        <w:rPr>
          <w:rFonts w:ascii="Calibri" w:hAnsi="Calibri"/>
          <w:sz w:val="22"/>
          <w:szCs w:val="22"/>
        </w:rPr>
        <w:t>ontract, prior</w:t>
      </w:r>
      <w:r w:rsidR="00887889" w:rsidRPr="004116EA">
        <w:rPr>
          <w:rFonts w:ascii="Calibri" w:hAnsi="Calibri"/>
          <w:sz w:val="22"/>
          <w:szCs w:val="22"/>
        </w:rPr>
        <w:t xml:space="preserve"> purchases </w:t>
      </w:r>
      <w:r w:rsidR="00016DB1" w:rsidRPr="004116EA">
        <w:rPr>
          <w:rFonts w:ascii="Calibri" w:hAnsi="Calibri"/>
          <w:sz w:val="22"/>
          <w:szCs w:val="22"/>
        </w:rPr>
        <w:t>under a similar contract are set forth in the following chart:</w:t>
      </w:r>
    </w:p>
    <w:p w14:paraId="029EF919" w14:textId="77777777" w:rsidR="009534BB" w:rsidRPr="004116EA" w:rsidRDefault="009534BB" w:rsidP="00A845F2">
      <w:pPr>
        <w:spacing w:before="240"/>
        <w:ind w:left="720"/>
        <w:jc w:val="both"/>
        <w:rPr>
          <w:rFonts w:ascii="Calibri" w:hAnsi="Calibri"/>
          <w:sz w:val="22"/>
          <w:szCs w:val="22"/>
        </w:rPr>
      </w:pPr>
    </w:p>
    <w:tbl>
      <w:tblPr>
        <w:tblStyle w:val="GridTable2-Accent1"/>
        <w:tblW w:w="4585" w:type="dxa"/>
        <w:tblInd w:w="3030" w:type="dxa"/>
        <w:tblLook w:val="04A0" w:firstRow="1" w:lastRow="0" w:firstColumn="1" w:lastColumn="0" w:noHBand="0" w:noVBand="1"/>
      </w:tblPr>
      <w:tblGrid>
        <w:gridCol w:w="1975"/>
        <w:gridCol w:w="2610"/>
      </w:tblGrid>
      <w:tr w:rsidR="009534BB" w:rsidRPr="00FA73B2" w14:paraId="5A913CE3" w14:textId="77777777" w:rsidTr="00A845F2">
        <w:trPr>
          <w:cnfStyle w:val="100000000000" w:firstRow="1" w:lastRow="0" w:firstColumn="0" w:lastColumn="0" w:oddVBand="0" w:evenVBand="0" w:oddHBand="0"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03DC2A5F" w14:textId="77777777" w:rsidR="00FA73B2" w:rsidRPr="00FA73B2" w:rsidRDefault="00FA73B2" w:rsidP="00FA73B2">
            <w:pPr>
              <w:overflowPunct/>
              <w:autoSpaceDE/>
              <w:autoSpaceDN/>
              <w:adjustRightInd/>
              <w:textAlignment w:val="auto"/>
              <w:rPr>
                <w:rFonts w:ascii="Arial" w:hAnsi="Arial" w:cs="Arial"/>
                <w:sz w:val="20"/>
                <w:szCs w:val="20"/>
              </w:rPr>
            </w:pPr>
            <w:r w:rsidRPr="00FA73B2">
              <w:rPr>
                <w:rFonts w:ascii="Arial" w:hAnsi="Arial" w:cs="Arial"/>
                <w:sz w:val="20"/>
                <w:szCs w:val="20"/>
              </w:rPr>
              <w:t>Sum of Total</w:t>
            </w:r>
          </w:p>
        </w:tc>
        <w:tc>
          <w:tcPr>
            <w:tcW w:w="2610" w:type="dxa"/>
            <w:noWrap/>
            <w:hideMark/>
          </w:tcPr>
          <w:p w14:paraId="3052263A" w14:textId="77777777" w:rsidR="00FA73B2" w:rsidRPr="00FA73B2" w:rsidRDefault="00FA73B2" w:rsidP="00FA73B2">
            <w:pPr>
              <w:overflowPunct/>
              <w:autoSpaceDE/>
              <w:autoSpaceDN/>
              <w:adjustRightInd/>
              <w:textAlignment w:val="auto"/>
              <w:cnfStyle w:val="100000000000" w:firstRow="1"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w:t>
            </w:r>
          </w:p>
        </w:tc>
      </w:tr>
      <w:tr w:rsidR="009534BB" w:rsidRPr="00FA73B2" w14:paraId="0B07D452"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10D9A4B0" w14:textId="77777777" w:rsidR="00FA73B2" w:rsidRPr="00FA73B2" w:rsidRDefault="00FA73B2" w:rsidP="00FA73B2">
            <w:pPr>
              <w:overflowPunct/>
              <w:autoSpaceDE/>
              <w:autoSpaceDN/>
              <w:adjustRightInd/>
              <w:textAlignment w:val="auto"/>
              <w:rPr>
                <w:rFonts w:ascii="Arial" w:hAnsi="Arial" w:cs="Arial"/>
                <w:sz w:val="20"/>
                <w:szCs w:val="20"/>
              </w:rPr>
            </w:pPr>
            <w:r w:rsidRPr="00FA73B2">
              <w:rPr>
                <w:rFonts w:ascii="Arial" w:hAnsi="Arial" w:cs="Arial"/>
                <w:sz w:val="20"/>
                <w:szCs w:val="20"/>
              </w:rPr>
              <w:t>Cust. Type</w:t>
            </w:r>
          </w:p>
        </w:tc>
        <w:tc>
          <w:tcPr>
            <w:tcW w:w="2610" w:type="dxa"/>
            <w:noWrap/>
            <w:hideMark/>
          </w:tcPr>
          <w:p w14:paraId="088FADB6"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Total</w:t>
            </w:r>
          </w:p>
        </w:tc>
      </w:tr>
      <w:tr w:rsidR="009534BB" w:rsidRPr="00FA73B2" w14:paraId="28FE4D3C"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4668FFEB" w14:textId="7119C74E"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State Agencies</w:t>
            </w:r>
          </w:p>
        </w:tc>
        <w:tc>
          <w:tcPr>
            <w:tcW w:w="2610" w:type="dxa"/>
            <w:noWrap/>
            <w:hideMark/>
          </w:tcPr>
          <w:p w14:paraId="452EA1B4" w14:textId="1B3D27E2" w:rsidR="00FA73B2" w:rsidRPr="00FA73B2" w:rsidRDefault="00FA73B2" w:rsidP="00827278">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w:t>
            </w:r>
            <w:r w:rsidR="00827278">
              <w:rPr>
                <w:rFonts w:ascii="Arial" w:hAnsi="Arial" w:cs="Arial"/>
                <w:sz w:val="20"/>
                <w:szCs w:val="20"/>
              </w:rPr>
              <w:t>9,178,880.29</w:t>
            </w:r>
            <w:r w:rsidRPr="00FA73B2">
              <w:rPr>
                <w:rFonts w:ascii="Arial" w:hAnsi="Arial" w:cs="Arial"/>
                <w:sz w:val="20"/>
                <w:szCs w:val="20"/>
              </w:rPr>
              <w:t xml:space="preserve"> </w:t>
            </w:r>
          </w:p>
        </w:tc>
      </w:tr>
      <w:tr w:rsidR="009534BB" w:rsidRPr="00FA73B2" w14:paraId="32875CA5"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3EE5BE47" w14:textId="2F34A024"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Associations</w:t>
            </w:r>
          </w:p>
        </w:tc>
        <w:tc>
          <w:tcPr>
            <w:tcW w:w="2610" w:type="dxa"/>
            <w:noWrap/>
            <w:hideMark/>
          </w:tcPr>
          <w:p w14:paraId="0EC18E93"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14,811.00 </w:t>
            </w:r>
          </w:p>
        </w:tc>
      </w:tr>
      <w:tr w:rsidR="009534BB" w:rsidRPr="00FA73B2" w14:paraId="4541C7D4"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0DF9E51C" w14:textId="34C493AA"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Cities</w:t>
            </w:r>
          </w:p>
        </w:tc>
        <w:tc>
          <w:tcPr>
            <w:tcW w:w="2610" w:type="dxa"/>
            <w:noWrap/>
            <w:hideMark/>
          </w:tcPr>
          <w:p w14:paraId="46D71B5E" w14:textId="597B7912" w:rsidR="00FA73B2" w:rsidRPr="00FA73B2" w:rsidRDefault="00FA73B2" w:rsidP="00D808FA">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$25,</w:t>
            </w:r>
            <w:r w:rsidR="00827278">
              <w:rPr>
                <w:rFonts w:ascii="Arial" w:hAnsi="Arial" w:cs="Arial"/>
                <w:sz w:val="20"/>
                <w:szCs w:val="20"/>
              </w:rPr>
              <w:t>666,602.93</w:t>
            </w:r>
            <w:r w:rsidRPr="00FA73B2">
              <w:rPr>
                <w:rFonts w:ascii="Arial" w:hAnsi="Arial" w:cs="Arial"/>
                <w:sz w:val="20"/>
                <w:szCs w:val="20"/>
              </w:rPr>
              <w:t xml:space="preserve"> </w:t>
            </w:r>
          </w:p>
        </w:tc>
      </w:tr>
      <w:tr w:rsidR="009534BB" w:rsidRPr="00FA73B2" w14:paraId="595F9677"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079BF253" w14:textId="43A87C8C"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Counties</w:t>
            </w:r>
          </w:p>
        </w:tc>
        <w:tc>
          <w:tcPr>
            <w:tcW w:w="2610" w:type="dxa"/>
            <w:noWrap/>
            <w:hideMark/>
          </w:tcPr>
          <w:p w14:paraId="04AC199F" w14:textId="22EC48C6" w:rsidR="00FA73B2" w:rsidRPr="00FA73B2" w:rsidRDefault="00FA73B2" w:rsidP="00827278">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$10,</w:t>
            </w:r>
            <w:r w:rsidR="00827278">
              <w:rPr>
                <w:rFonts w:ascii="Arial" w:hAnsi="Arial" w:cs="Arial"/>
                <w:sz w:val="20"/>
                <w:szCs w:val="20"/>
              </w:rPr>
              <w:t>062,378.28</w:t>
            </w:r>
            <w:r w:rsidRPr="00FA73B2">
              <w:rPr>
                <w:rFonts w:ascii="Arial" w:hAnsi="Arial" w:cs="Arial"/>
                <w:sz w:val="20"/>
                <w:szCs w:val="20"/>
              </w:rPr>
              <w:t xml:space="preserve"> </w:t>
            </w:r>
          </w:p>
        </w:tc>
      </w:tr>
      <w:tr w:rsidR="009534BB" w:rsidRPr="00FA73B2" w14:paraId="6B6DD12D"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431C4BCA" w14:textId="3FB7D2D8" w:rsidR="00FA73B2" w:rsidRPr="00830F96" w:rsidRDefault="009534BB" w:rsidP="00B14F8E">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C</w:t>
            </w:r>
            <w:r w:rsidR="00B14F8E" w:rsidRPr="00830F96">
              <w:rPr>
                <w:rFonts w:ascii="Arial" w:hAnsi="Arial" w:cs="Arial"/>
                <w:b w:val="0"/>
                <w:sz w:val="20"/>
                <w:szCs w:val="20"/>
              </w:rPr>
              <w:t>ustomer</w:t>
            </w:r>
          </w:p>
        </w:tc>
        <w:tc>
          <w:tcPr>
            <w:tcW w:w="2610" w:type="dxa"/>
            <w:noWrap/>
            <w:hideMark/>
          </w:tcPr>
          <w:p w14:paraId="2F946830"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106,409.82 </w:t>
            </w:r>
          </w:p>
        </w:tc>
      </w:tr>
      <w:tr w:rsidR="009534BB" w:rsidRPr="00FA73B2" w14:paraId="5793CE20"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6EFEA015" w14:textId="4BC938B9"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Districts</w:t>
            </w:r>
          </w:p>
        </w:tc>
        <w:tc>
          <w:tcPr>
            <w:tcW w:w="2610" w:type="dxa"/>
            <w:noWrap/>
            <w:hideMark/>
          </w:tcPr>
          <w:p w14:paraId="395045D5"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4,088,812.97 </w:t>
            </w:r>
          </w:p>
        </w:tc>
      </w:tr>
      <w:tr w:rsidR="009534BB" w:rsidRPr="00FA73B2" w14:paraId="576254CB"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5C5781FB" w14:textId="4F8CC65B" w:rsidR="00FA73B2" w:rsidRPr="00830F96" w:rsidRDefault="00FA73B2"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Federal</w:t>
            </w:r>
          </w:p>
        </w:tc>
        <w:tc>
          <w:tcPr>
            <w:tcW w:w="2610" w:type="dxa"/>
            <w:noWrap/>
            <w:hideMark/>
          </w:tcPr>
          <w:p w14:paraId="24226AA7"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61,928.00 </w:t>
            </w:r>
          </w:p>
        </w:tc>
      </w:tr>
      <w:tr w:rsidR="009534BB" w:rsidRPr="00FA73B2" w14:paraId="55A7632F"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725BDE90" w14:textId="16FDCEA3" w:rsidR="00FA73B2" w:rsidRPr="00830F96" w:rsidRDefault="00B14F8E"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General Admin.</w:t>
            </w:r>
          </w:p>
        </w:tc>
        <w:tc>
          <w:tcPr>
            <w:tcW w:w="2610" w:type="dxa"/>
            <w:noWrap/>
            <w:hideMark/>
          </w:tcPr>
          <w:p w14:paraId="49762CF4"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89,225.00 </w:t>
            </w:r>
          </w:p>
        </w:tc>
      </w:tr>
      <w:tr w:rsidR="009534BB" w:rsidRPr="00FA73B2" w14:paraId="74C58B14"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1194D40D" w14:textId="1B902830" w:rsidR="00FA73B2" w:rsidRPr="00830F96" w:rsidRDefault="009534BB"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Higher Education</w:t>
            </w:r>
          </w:p>
        </w:tc>
        <w:tc>
          <w:tcPr>
            <w:tcW w:w="2610" w:type="dxa"/>
            <w:noWrap/>
            <w:hideMark/>
          </w:tcPr>
          <w:p w14:paraId="15979F43"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1,921,188.43 </w:t>
            </w:r>
          </w:p>
        </w:tc>
      </w:tr>
      <w:tr w:rsidR="009534BB" w:rsidRPr="00FA73B2" w14:paraId="26C8D355"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597571E1" w14:textId="637C741C" w:rsidR="00FA73B2" w:rsidRPr="00830F96" w:rsidRDefault="00B14F8E"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Libraries</w:t>
            </w:r>
          </w:p>
        </w:tc>
        <w:tc>
          <w:tcPr>
            <w:tcW w:w="2610" w:type="dxa"/>
            <w:noWrap/>
            <w:hideMark/>
          </w:tcPr>
          <w:p w14:paraId="099EA912"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17,879.00 </w:t>
            </w:r>
          </w:p>
        </w:tc>
      </w:tr>
      <w:tr w:rsidR="009534BB" w:rsidRPr="00FA73B2" w14:paraId="098AB60E"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362E1663" w14:textId="793C1BFB" w:rsidR="00FA73B2" w:rsidRPr="00830F96" w:rsidRDefault="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N</w:t>
            </w:r>
            <w:r w:rsidR="009534BB" w:rsidRPr="00830F96">
              <w:rPr>
                <w:rFonts w:ascii="Arial" w:hAnsi="Arial" w:cs="Arial"/>
                <w:b w:val="0"/>
                <w:sz w:val="20"/>
                <w:szCs w:val="20"/>
              </w:rPr>
              <w:t>on-Profit</w:t>
            </w:r>
          </w:p>
        </w:tc>
        <w:tc>
          <w:tcPr>
            <w:tcW w:w="2610" w:type="dxa"/>
            <w:noWrap/>
            <w:hideMark/>
          </w:tcPr>
          <w:p w14:paraId="211DA68A"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396,997.00 </w:t>
            </w:r>
          </w:p>
        </w:tc>
      </w:tr>
      <w:tr w:rsidR="009534BB" w:rsidRPr="00FA73B2" w14:paraId="2E117BC4"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52BDCACA" w14:textId="34F519CE" w:rsidR="00FA73B2" w:rsidRPr="00830F96" w:rsidRDefault="009534BB"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Ports</w:t>
            </w:r>
          </w:p>
        </w:tc>
        <w:tc>
          <w:tcPr>
            <w:tcW w:w="2610" w:type="dxa"/>
            <w:noWrap/>
            <w:hideMark/>
          </w:tcPr>
          <w:p w14:paraId="56199261"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1,197,295.00 </w:t>
            </w:r>
          </w:p>
        </w:tc>
      </w:tr>
      <w:tr w:rsidR="009534BB" w:rsidRPr="00FA73B2" w14:paraId="37A564CF"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6FC5D096" w14:textId="40AD6C62" w:rsidR="00FA73B2" w:rsidRPr="00830F96" w:rsidRDefault="00FA73B2" w:rsidP="00B14F8E">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P</w:t>
            </w:r>
            <w:r w:rsidR="00B14F8E" w:rsidRPr="00830F96">
              <w:rPr>
                <w:rFonts w:ascii="Arial" w:hAnsi="Arial" w:cs="Arial"/>
                <w:b w:val="0"/>
                <w:sz w:val="20"/>
                <w:szCs w:val="20"/>
              </w:rPr>
              <w:t>rivate School</w:t>
            </w:r>
          </w:p>
        </w:tc>
        <w:tc>
          <w:tcPr>
            <w:tcW w:w="2610" w:type="dxa"/>
            <w:noWrap/>
            <w:hideMark/>
          </w:tcPr>
          <w:p w14:paraId="12E00826"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190,284.00 </w:t>
            </w:r>
          </w:p>
        </w:tc>
      </w:tr>
      <w:tr w:rsidR="009534BB" w:rsidRPr="00FA73B2" w14:paraId="2EBA5DAD"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5F192C38" w14:textId="2570BA68" w:rsidR="00FA73B2" w:rsidRPr="00830F96" w:rsidRDefault="009534BB"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School Districts</w:t>
            </w:r>
          </w:p>
        </w:tc>
        <w:tc>
          <w:tcPr>
            <w:tcW w:w="2610" w:type="dxa"/>
            <w:noWrap/>
            <w:hideMark/>
          </w:tcPr>
          <w:p w14:paraId="63C24412"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6,524,439.08 </w:t>
            </w:r>
          </w:p>
        </w:tc>
      </w:tr>
      <w:tr w:rsidR="009534BB" w:rsidRPr="00FA73B2" w14:paraId="679DC4C6"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3EA88858" w14:textId="63E51C17" w:rsidR="00FA73B2" w:rsidRPr="00830F96" w:rsidRDefault="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T</w:t>
            </w:r>
            <w:r w:rsidR="009534BB" w:rsidRPr="00830F96">
              <w:rPr>
                <w:rFonts w:ascii="Arial" w:hAnsi="Arial" w:cs="Arial"/>
                <w:b w:val="0"/>
                <w:sz w:val="20"/>
                <w:szCs w:val="20"/>
              </w:rPr>
              <w:t>ribes</w:t>
            </w:r>
          </w:p>
        </w:tc>
        <w:tc>
          <w:tcPr>
            <w:tcW w:w="2610" w:type="dxa"/>
            <w:noWrap/>
            <w:hideMark/>
          </w:tcPr>
          <w:p w14:paraId="62837148"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308,708.00 </w:t>
            </w:r>
          </w:p>
        </w:tc>
      </w:tr>
      <w:tr w:rsidR="009534BB" w:rsidRPr="00FA73B2" w14:paraId="4B689E1C" w14:textId="77777777" w:rsidTr="00A845F2">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2A92D62B" w14:textId="2B3F87EB" w:rsidR="00FA73B2" w:rsidRPr="00830F96" w:rsidRDefault="00827278" w:rsidP="00FA73B2">
            <w:pPr>
              <w:overflowPunct/>
              <w:autoSpaceDE/>
              <w:autoSpaceDN/>
              <w:adjustRightInd/>
              <w:textAlignment w:val="auto"/>
              <w:rPr>
                <w:rFonts w:ascii="Arial" w:hAnsi="Arial" w:cs="Arial"/>
                <w:b w:val="0"/>
                <w:sz w:val="20"/>
                <w:szCs w:val="20"/>
              </w:rPr>
            </w:pPr>
            <w:r w:rsidRPr="00830F96">
              <w:rPr>
                <w:rFonts w:ascii="Arial" w:hAnsi="Arial" w:cs="Arial"/>
                <w:b w:val="0"/>
                <w:sz w:val="20"/>
                <w:szCs w:val="20"/>
              </w:rPr>
              <w:t>State of Oregon</w:t>
            </w:r>
          </w:p>
        </w:tc>
        <w:tc>
          <w:tcPr>
            <w:tcW w:w="2610" w:type="dxa"/>
            <w:noWrap/>
            <w:hideMark/>
          </w:tcPr>
          <w:p w14:paraId="5E2EFB39" w14:textId="77777777" w:rsidR="00FA73B2" w:rsidRPr="00FA73B2" w:rsidRDefault="00FA73B2" w:rsidP="00FA73B2">
            <w:pPr>
              <w:overflowPunct/>
              <w:autoSpaceDE/>
              <w:autoSpaceDN/>
              <w:adjustRightInd/>
              <w:textAlignment w:val="auto"/>
              <w:cnfStyle w:val="000000100000" w:firstRow="0" w:lastRow="0" w:firstColumn="0" w:lastColumn="0" w:oddVBand="0" w:evenVBand="0" w:oddHBand="1"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  3,797,907.32 </w:t>
            </w:r>
          </w:p>
        </w:tc>
      </w:tr>
      <w:tr w:rsidR="009534BB" w:rsidRPr="00FA73B2" w14:paraId="7FE9A9EC" w14:textId="77777777" w:rsidTr="00A845F2">
        <w:trPr>
          <w:trHeight w:val="255"/>
        </w:trPr>
        <w:tc>
          <w:tcPr>
            <w:cnfStyle w:val="001000000000" w:firstRow="0" w:lastRow="0" w:firstColumn="1" w:lastColumn="0" w:oddVBand="0" w:evenVBand="0" w:oddHBand="0" w:evenHBand="0" w:firstRowFirstColumn="0" w:firstRowLastColumn="0" w:lastRowFirstColumn="0" w:lastRowLastColumn="0"/>
            <w:tcW w:w="1975" w:type="dxa"/>
            <w:noWrap/>
            <w:hideMark/>
          </w:tcPr>
          <w:p w14:paraId="0786814D" w14:textId="77777777" w:rsidR="00FA73B2" w:rsidRPr="00FA73B2" w:rsidRDefault="00FA73B2" w:rsidP="00FA73B2">
            <w:pPr>
              <w:overflowPunct/>
              <w:autoSpaceDE/>
              <w:autoSpaceDN/>
              <w:adjustRightInd/>
              <w:textAlignment w:val="auto"/>
              <w:rPr>
                <w:rFonts w:ascii="Arial" w:hAnsi="Arial" w:cs="Arial"/>
                <w:sz w:val="20"/>
                <w:szCs w:val="20"/>
              </w:rPr>
            </w:pPr>
            <w:r w:rsidRPr="00FA73B2">
              <w:rPr>
                <w:rFonts w:ascii="Arial" w:hAnsi="Arial" w:cs="Arial"/>
                <w:sz w:val="20"/>
                <w:szCs w:val="20"/>
              </w:rPr>
              <w:t>Grand Total</w:t>
            </w:r>
          </w:p>
        </w:tc>
        <w:tc>
          <w:tcPr>
            <w:tcW w:w="2610" w:type="dxa"/>
            <w:noWrap/>
            <w:hideMark/>
          </w:tcPr>
          <w:p w14:paraId="4E1B1461" w14:textId="77777777" w:rsidR="00FA73B2" w:rsidRPr="00FA73B2" w:rsidRDefault="00FA73B2" w:rsidP="00FA73B2">
            <w:pPr>
              <w:overflowPunct/>
              <w:autoSpaceDE/>
              <w:autoSpaceDN/>
              <w:adjustRightInd/>
              <w:textAlignment w:val="auto"/>
              <w:cnfStyle w:val="000000000000" w:firstRow="0" w:lastRow="0" w:firstColumn="0" w:lastColumn="0" w:oddVBand="0" w:evenVBand="0" w:oddHBand="0" w:evenHBand="0" w:firstRowFirstColumn="0" w:firstRowLastColumn="0" w:lastRowFirstColumn="0" w:lastRowLastColumn="0"/>
              <w:rPr>
                <w:rFonts w:ascii="Arial" w:hAnsi="Arial" w:cs="Arial"/>
                <w:sz w:val="20"/>
                <w:szCs w:val="20"/>
              </w:rPr>
            </w:pPr>
            <w:r w:rsidRPr="00FA73B2">
              <w:rPr>
                <w:rFonts w:ascii="Arial" w:hAnsi="Arial" w:cs="Arial"/>
                <w:sz w:val="20"/>
                <w:szCs w:val="20"/>
              </w:rPr>
              <w:t xml:space="preserve"> $63,737,638.12 </w:t>
            </w:r>
          </w:p>
        </w:tc>
      </w:tr>
    </w:tbl>
    <w:p w14:paraId="75DB110E" w14:textId="77777777" w:rsidR="003E00B6" w:rsidRPr="007F754A" w:rsidRDefault="003E00B6" w:rsidP="003E00B6">
      <w:pPr>
        <w:jc w:val="both"/>
        <w:rPr>
          <w:rFonts w:ascii="Calibri" w:hAnsi="Calibri"/>
          <w:sz w:val="22"/>
          <w:szCs w:val="22"/>
        </w:rPr>
      </w:pPr>
    </w:p>
    <w:p w14:paraId="702A4B28" w14:textId="0503C039" w:rsidR="007F754A" w:rsidRPr="007F754A" w:rsidRDefault="007F754A" w:rsidP="00093CB1">
      <w:pPr>
        <w:pStyle w:val="Heading1"/>
      </w:pPr>
      <w:bookmarkStart w:id="2" w:name="Section_3"/>
      <w:r w:rsidRPr="007F754A">
        <w:t xml:space="preserve">Section </w:t>
      </w:r>
      <w:r>
        <w:t>3</w:t>
      </w:r>
      <w:r w:rsidRPr="007F754A">
        <w:t xml:space="preserve"> – </w:t>
      </w:r>
      <w:r w:rsidR="001D6383">
        <w:t xml:space="preserve">How to Prepare and Submit a Bid for </w:t>
      </w:r>
      <w:r w:rsidR="003E00B6">
        <w:t>this</w:t>
      </w:r>
      <w:r w:rsidR="001D6383">
        <w:t xml:space="preserve"> </w:t>
      </w:r>
      <w:r w:rsidR="00B5425E">
        <w:t>Competitive</w:t>
      </w:r>
      <w:r w:rsidR="00150FA5">
        <w:t xml:space="preserve"> Solicitation</w:t>
      </w:r>
    </w:p>
    <w:bookmarkEnd w:id="2"/>
    <w:p w14:paraId="21922E27" w14:textId="77777777" w:rsidR="007F754A" w:rsidRDefault="007F754A" w:rsidP="003E00B6">
      <w:pPr>
        <w:jc w:val="both"/>
        <w:rPr>
          <w:rFonts w:ascii="Calibri" w:hAnsi="Calibri" w:cs="Arial"/>
          <w:sz w:val="22"/>
          <w:szCs w:val="22"/>
        </w:rPr>
      </w:pPr>
    </w:p>
    <w:p w14:paraId="000141F3" w14:textId="1A4C20D1" w:rsidR="007F754A" w:rsidRPr="00880BE8" w:rsidRDefault="007F754A" w:rsidP="00DB058C">
      <w:pPr>
        <w:jc w:val="both"/>
        <w:rPr>
          <w:rFonts w:ascii="Calibri" w:hAnsi="Calibri"/>
          <w:sz w:val="22"/>
          <w:szCs w:val="22"/>
        </w:rPr>
      </w:pPr>
      <w:r w:rsidRPr="00880BE8">
        <w:rPr>
          <w:rFonts w:ascii="Calibri" w:hAnsi="Calibri"/>
          <w:sz w:val="22"/>
          <w:szCs w:val="22"/>
        </w:rPr>
        <w:t xml:space="preserve">This section identifies how to prepare and submit your bid </w:t>
      </w:r>
      <w:r w:rsidR="003E00B6" w:rsidRPr="00880BE8">
        <w:rPr>
          <w:rFonts w:ascii="Calibri" w:hAnsi="Calibri"/>
          <w:sz w:val="22"/>
          <w:szCs w:val="22"/>
        </w:rPr>
        <w:t xml:space="preserve">to Enterprise Services </w:t>
      </w:r>
      <w:r w:rsidRPr="00880BE8">
        <w:rPr>
          <w:rFonts w:ascii="Calibri" w:hAnsi="Calibri"/>
          <w:sz w:val="22"/>
          <w:szCs w:val="22"/>
        </w:rPr>
        <w:t>for th</w:t>
      </w:r>
      <w:r w:rsidR="003E00B6" w:rsidRPr="00880BE8">
        <w:rPr>
          <w:rFonts w:ascii="Calibri" w:hAnsi="Calibri"/>
          <w:sz w:val="22"/>
          <w:szCs w:val="22"/>
        </w:rPr>
        <w:t>is</w:t>
      </w:r>
      <w:r w:rsidRPr="00880BE8">
        <w:rPr>
          <w:rFonts w:ascii="Calibri" w:hAnsi="Calibri"/>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Pr="00880BE8">
        <w:rPr>
          <w:rFonts w:ascii="Calibri" w:hAnsi="Calibri"/>
          <w:sz w:val="22"/>
          <w:szCs w:val="22"/>
        </w:rPr>
        <w:t>.</w:t>
      </w:r>
      <w:r w:rsidR="003E00B6" w:rsidRPr="00880BE8">
        <w:rPr>
          <w:rFonts w:ascii="Calibri" w:hAnsi="Calibri"/>
          <w:sz w:val="22"/>
          <w:szCs w:val="22"/>
        </w:rPr>
        <w:t xml:space="preserve">  In addition, bidders will need to review and follow the </w:t>
      </w:r>
      <w:r w:rsidR="00B5425E">
        <w:rPr>
          <w:rFonts w:ascii="Calibri" w:hAnsi="Calibri" w:cs="Arial"/>
          <w:sz w:val="22"/>
          <w:szCs w:val="22"/>
        </w:rPr>
        <w:t>Competitive</w:t>
      </w:r>
      <w:r w:rsidR="00F54D17">
        <w:rPr>
          <w:rFonts w:ascii="Calibri" w:hAnsi="Calibri" w:cs="Arial"/>
          <w:sz w:val="22"/>
          <w:szCs w:val="22"/>
        </w:rPr>
        <w:t xml:space="preserve"> Solicitation </w:t>
      </w:r>
      <w:r w:rsidR="003E00B6" w:rsidRPr="00880BE8">
        <w:rPr>
          <w:rFonts w:ascii="Calibri" w:hAnsi="Calibri"/>
          <w:sz w:val="22"/>
          <w:szCs w:val="22"/>
        </w:rPr>
        <w:t xml:space="preserve">requirements </w:t>
      </w:r>
      <w:r w:rsidR="00F54D17">
        <w:rPr>
          <w:rFonts w:ascii="Calibri" w:hAnsi="Calibri"/>
          <w:sz w:val="22"/>
          <w:szCs w:val="22"/>
        </w:rPr>
        <w:t xml:space="preserve">including those set forth in the exhibits, </w:t>
      </w:r>
      <w:r w:rsidR="00C23B55" w:rsidRPr="00880BE8">
        <w:rPr>
          <w:rFonts w:ascii="Calibri" w:hAnsi="Calibri"/>
          <w:sz w:val="22"/>
          <w:szCs w:val="22"/>
        </w:rPr>
        <w:t xml:space="preserve">which </w:t>
      </w:r>
      <w:r w:rsidR="003E00B6" w:rsidRPr="00880BE8">
        <w:rPr>
          <w:rFonts w:ascii="Calibri" w:hAnsi="Calibri"/>
          <w:sz w:val="22"/>
          <w:szCs w:val="22"/>
        </w:rPr>
        <w:t>identifies the information that bidders must provide to Enterprise Services to constitute a responsive bid.</w:t>
      </w:r>
      <w:r w:rsidR="00BD7381" w:rsidRPr="00880BE8">
        <w:rPr>
          <w:rFonts w:ascii="Calibri" w:hAnsi="Calibri"/>
          <w:sz w:val="22"/>
          <w:szCs w:val="22"/>
        </w:rPr>
        <w:t xml:space="preserve">  </w:t>
      </w:r>
      <w:r w:rsidR="00E26BF5" w:rsidRPr="00880BE8">
        <w:rPr>
          <w:rFonts w:ascii="Calibri" w:hAnsi="Calibri" w:cs="Arial"/>
          <w:sz w:val="22"/>
          <w:szCs w:val="22"/>
        </w:rPr>
        <w:t xml:space="preserve">By responding to this </w:t>
      </w:r>
      <w:r w:rsidR="00B5425E">
        <w:rPr>
          <w:rFonts w:ascii="Calibri" w:hAnsi="Calibri" w:cs="Arial"/>
          <w:sz w:val="22"/>
          <w:szCs w:val="22"/>
        </w:rPr>
        <w:t>Competitive</w:t>
      </w:r>
      <w:r w:rsidR="00147BE9">
        <w:rPr>
          <w:rFonts w:ascii="Calibri" w:hAnsi="Calibri" w:cs="Arial"/>
          <w:sz w:val="22"/>
          <w:szCs w:val="22"/>
        </w:rPr>
        <w:t xml:space="preserve"> Solicitation</w:t>
      </w:r>
      <w:r w:rsidR="003E00B6" w:rsidRPr="00880BE8">
        <w:rPr>
          <w:rFonts w:ascii="Calibri" w:hAnsi="Calibri" w:cs="Arial"/>
          <w:sz w:val="22"/>
          <w:szCs w:val="22"/>
        </w:rPr>
        <w:t xml:space="preserve"> and submitting a bid</w:t>
      </w:r>
      <w:r w:rsidR="00E26BF5" w:rsidRPr="00880BE8">
        <w:rPr>
          <w:rFonts w:ascii="Calibri" w:hAnsi="Calibri" w:cs="Arial"/>
          <w:sz w:val="22"/>
          <w:szCs w:val="22"/>
        </w:rPr>
        <w:t>, bidder</w:t>
      </w:r>
      <w:r w:rsidR="003E00B6" w:rsidRPr="00880BE8">
        <w:rPr>
          <w:rFonts w:ascii="Calibri" w:hAnsi="Calibri" w:cs="Arial"/>
          <w:sz w:val="22"/>
          <w:szCs w:val="22"/>
        </w:rPr>
        <w:t>s</w:t>
      </w:r>
      <w:r w:rsidR="00E26BF5" w:rsidRPr="00880BE8">
        <w:rPr>
          <w:rFonts w:ascii="Calibri" w:hAnsi="Calibri" w:cs="Arial"/>
          <w:sz w:val="22"/>
          <w:szCs w:val="22"/>
        </w:rPr>
        <w:t xml:space="preserve"> acknowledge having read and understood the entire </w:t>
      </w:r>
      <w:r w:rsidR="00B5425E">
        <w:rPr>
          <w:rFonts w:ascii="Calibri" w:hAnsi="Calibri" w:cs="Arial"/>
          <w:sz w:val="22"/>
          <w:szCs w:val="22"/>
        </w:rPr>
        <w:t>Competitive</w:t>
      </w:r>
      <w:r w:rsidR="00147BE9">
        <w:rPr>
          <w:rFonts w:ascii="Calibri" w:hAnsi="Calibri" w:cs="Arial"/>
          <w:sz w:val="22"/>
          <w:szCs w:val="22"/>
        </w:rPr>
        <w:t xml:space="preserve"> Solicitation</w:t>
      </w:r>
      <w:r w:rsidR="00E26BF5" w:rsidRPr="00880BE8">
        <w:rPr>
          <w:rFonts w:ascii="Calibri" w:hAnsi="Calibri" w:cs="Arial"/>
          <w:sz w:val="22"/>
          <w:szCs w:val="22"/>
        </w:rPr>
        <w:t xml:space="preserve"> and accept all information contained within </w:t>
      </w:r>
      <w:r w:rsidR="003E00B6" w:rsidRPr="00880BE8">
        <w:rPr>
          <w:rFonts w:ascii="Calibri" w:hAnsi="Calibri" w:cs="Arial"/>
          <w:sz w:val="22"/>
          <w:szCs w:val="22"/>
        </w:rPr>
        <w:t>this</w:t>
      </w:r>
      <w:r w:rsidR="00E26BF5" w:rsidRPr="00880BE8">
        <w:rPr>
          <w:rFonts w:ascii="Calibri" w:hAnsi="Calibri" w:cs="Arial"/>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00E26BF5" w:rsidRPr="00880BE8">
        <w:rPr>
          <w:rFonts w:ascii="Calibri" w:hAnsi="Calibri" w:cs="Arial"/>
          <w:sz w:val="22"/>
          <w:szCs w:val="22"/>
        </w:rPr>
        <w:t>.</w:t>
      </w:r>
    </w:p>
    <w:p w14:paraId="4B4BA818" w14:textId="64FEE177" w:rsidR="00C7552B" w:rsidRPr="00E209BC" w:rsidRDefault="006B62DA" w:rsidP="00E209BC">
      <w:pPr>
        <w:numPr>
          <w:ilvl w:val="0"/>
          <w:numId w:val="16"/>
        </w:numPr>
        <w:spacing w:before="240"/>
        <w:ind w:hanging="540"/>
        <w:jc w:val="both"/>
        <w:rPr>
          <w:rFonts w:ascii="Calibri" w:hAnsi="Calibri"/>
          <w:sz w:val="22"/>
          <w:szCs w:val="22"/>
        </w:rPr>
      </w:pPr>
      <w:r>
        <w:rPr>
          <w:rFonts w:ascii="Calibri" w:hAnsi="Calibri"/>
          <w:b/>
          <w:smallCaps/>
          <w:sz w:val="22"/>
          <w:szCs w:val="22"/>
        </w:rPr>
        <w:t xml:space="preserve">Pre-Bid </w:t>
      </w:r>
      <w:r w:rsidR="00E209BC">
        <w:rPr>
          <w:rFonts w:ascii="Calibri" w:hAnsi="Calibri"/>
          <w:b/>
          <w:smallCaps/>
          <w:sz w:val="22"/>
          <w:szCs w:val="22"/>
        </w:rPr>
        <w:t>Conference</w:t>
      </w:r>
      <w:r w:rsidR="00222AFE">
        <w:rPr>
          <w:rFonts w:ascii="Calibri" w:hAnsi="Calibri"/>
          <w:sz w:val="22"/>
          <w:szCs w:val="22"/>
        </w:rPr>
        <w:t xml:space="preserve">.  </w:t>
      </w:r>
      <w:r w:rsidRPr="006B62DA">
        <w:rPr>
          <w:rFonts w:ascii="Calibri" w:hAnsi="Calibri"/>
          <w:sz w:val="22"/>
          <w:szCs w:val="22"/>
        </w:rPr>
        <w:t>Enterprise Services will host a</w:t>
      </w:r>
      <w:r w:rsidR="00E43B0F">
        <w:rPr>
          <w:rFonts w:ascii="Calibri" w:hAnsi="Calibri"/>
          <w:sz w:val="22"/>
          <w:szCs w:val="22"/>
        </w:rPr>
        <w:t xml:space="preserv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pre-bid </w:t>
      </w:r>
      <w:r w:rsidR="00E209BC">
        <w:rPr>
          <w:rFonts w:ascii="Calibri" w:hAnsi="Calibri"/>
          <w:sz w:val="22"/>
          <w:szCs w:val="22"/>
        </w:rPr>
        <w:t>conference</w:t>
      </w:r>
      <w:r w:rsidRPr="006B62DA">
        <w:rPr>
          <w:rFonts w:ascii="Calibri" w:hAnsi="Calibri"/>
          <w:sz w:val="22"/>
          <w:szCs w:val="22"/>
        </w:rPr>
        <w:t xml:space="preserve"> at the time and location indicated i</w:t>
      </w:r>
      <w:r w:rsidR="00EE5C9A">
        <w:rPr>
          <w:rFonts w:ascii="Calibri" w:hAnsi="Calibri"/>
          <w:sz w:val="22"/>
          <w:szCs w:val="22"/>
        </w:rPr>
        <w:t>n Section 1</w:t>
      </w:r>
      <w:r w:rsidR="000E79D0">
        <w:rPr>
          <w:rFonts w:ascii="Calibri" w:hAnsi="Calibri"/>
          <w:sz w:val="22"/>
          <w:szCs w:val="22"/>
        </w:rPr>
        <w:t>.1</w:t>
      </w:r>
      <w:r w:rsidR="00EE5C9A">
        <w:rPr>
          <w:rFonts w:ascii="Calibri" w:hAnsi="Calibri"/>
          <w:sz w:val="22"/>
          <w:szCs w:val="22"/>
        </w:rPr>
        <w:t xml:space="preserve"> of </w:t>
      </w:r>
      <w:r w:rsidRPr="006B62DA">
        <w:rPr>
          <w:rFonts w:ascii="Calibri" w:hAnsi="Calibri"/>
          <w:sz w:val="22"/>
          <w:szCs w:val="22"/>
        </w:rPr>
        <w:t xml:space="preserve">this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Attendance is not mandatory.  Bidders, however, are encouraged to attend and participate.  The purpose of the pre-bid </w:t>
      </w:r>
      <w:r w:rsidR="00E209BC">
        <w:rPr>
          <w:rFonts w:ascii="Calibri" w:hAnsi="Calibri"/>
          <w:sz w:val="22"/>
          <w:szCs w:val="22"/>
        </w:rPr>
        <w:t>conference</w:t>
      </w:r>
      <w:r w:rsidRPr="006B62DA">
        <w:rPr>
          <w:rFonts w:ascii="Calibri" w:hAnsi="Calibri"/>
          <w:sz w:val="22"/>
          <w:szCs w:val="22"/>
        </w:rPr>
        <w:t xml:space="preserve"> is to clarify the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as needed and raise any issues or concerns that bidders may have.  If interpretations, specifications, or other changes to the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are required as a result of the </w:t>
      </w:r>
      <w:r w:rsidR="00E209BC">
        <w:rPr>
          <w:rFonts w:ascii="Calibri" w:hAnsi="Calibri"/>
          <w:sz w:val="22"/>
          <w:szCs w:val="22"/>
        </w:rPr>
        <w:t>conference</w:t>
      </w:r>
      <w:r w:rsidRPr="006B62DA">
        <w:rPr>
          <w:rFonts w:ascii="Calibri" w:hAnsi="Calibri"/>
          <w:sz w:val="22"/>
          <w:szCs w:val="22"/>
        </w:rPr>
        <w:t xml:space="preserve">, the Procurement Coordinator will post an amendment to this </w:t>
      </w:r>
      <w:r w:rsidR="00B5425E">
        <w:rPr>
          <w:rFonts w:ascii="Calibri" w:hAnsi="Calibri" w:cs="Arial"/>
          <w:sz w:val="22"/>
          <w:szCs w:val="22"/>
        </w:rPr>
        <w:t>Competitive</w:t>
      </w:r>
      <w:r w:rsidR="00147BE9">
        <w:rPr>
          <w:rFonts w:ascii="Calibri" w:hAnsi="Calibri" w:cs="Arial"/>
          <w:sz w:val="22"/>
          <w:szCs w:val="22"/>
        </w:rPr>
        <w:t xml:space="preserve"> Solicitation</w:t>
      </w:r>
      <w:r w:rsidRPr="006B62DA">
        <w:rPr>
          <w:rFonts w:ascii="Calibri" w:hAnsi="Calibri"/>
          <w:sz w:val="22"/>
          <w:szCs w:val="22"/>
        </w:rPr>
        <w:t xml:space="preserve"> to WEBS.  Assistance for disabled, blind, or hearing-impaired persons who wish to attend </w:t>
      </w:r>
      <w:r w:rsidR="00B63687">
        <w:rPr>
          <w:rFonts w:ascii="Calibri" w:hAnsi="Calibri"/>
          <w:sz w:val="22"/>
          <w:szCs w:val="22"/>
        </w:rPr>
        <w:t xml:space="preserve">the pre-bid conference </w:t>
      </w:r>
      <w:r w:rsidRPr="006B62DA">
        <w:rPr>
          <w:rFonts w:ascii="Calibri" w:hAnsi="Calibri"/>
          <w:sz w:val="22"/>
          <w:szCs w:val="22"/>
        </w:rPr>
        <w:t>is available with prior arrangement by contacting the Procurement Coordinator.</w:t>
      </w:r>
    </w:p>
    <w:p w14:paraId="307C8FFD" w14:textId="211C8373" w:rsidR="00DA51BE" w:rsidRDefault="00836499" w:rsidP="00DA51BE">
      <w:pPr>
        <w:numPr>
          <w:ilvl w:val="0"/>
          <w:numId w:val="16"/>
        </w:numPr>
        <w:spacing w:before="240"/>
        <w:ind w:hanging="540"/>
        <w:jc w:val="both"/>
        <w:rPr>
          <w:rFonts w:ascii="Calibri" w:hAnsi="Calibri"/>
          <w:sz w:val="22"/>
          <w:szCs w:val="22"/>
        </w:rPr>
      </w:pPr>
      <w:r>
        <w:rPr>
          <w:rFonts w:ascii="Calibri" w:hAnsi="Calibri"/>
          <w:b/>
          <w:smallCaps/>
          <w:sz w:val="22"/>
          <w:szCs w:val="22"/>
        </w:rPr>
        <w:lastRenderedPageBreak/>
        <w:t>Bid Format</w:t>
      </w:r>
      <w:r w:rsidR="00DA51BE">
        <w:rPr>
          <w:rFonts w:ascii="Calibri" w:hAnsi="Calibri"/>
          <w:sz w:val="22"/>
          <w:szCs w:val="22"/>
        </w:rPr>
        <w:t xml:space="preserve">.  </w:t>
      </w:r>
      <w:r w:rsidRPr="00880BE8">
        <w:rPr>
          <w:rFonts w:ascii="Calibri" w:hAnsi="Calibri"/>
          <w:sz w:val="22"/>
          <w:szCs w:val="22"/>
        </w:rPr>
        <w:t xml:space="preserve">Bids must be </w:t>
      </w:r>
      <w:r w:rsidR="00BB789F" w:rsidRPr="00880BE8">
        <w:rPr>
          <w:rFonts w:ascii="Calibri" w:hAnsi="Calibri"/>
          <w:sz w:val="22"/>
          <w:szCs w:val="22"/>
        </w:rPr>
        <w:t xml:space="preserve">complete, </w:t>
      </w:r>
      <w:r w:rsidRPr="00880BE8">
        <w:rPr>
          <w:rFonts w:ascii="Calibri" w:hAnsi="Calibri"/>
          <w:sz w:val="22"/>
          <w:szCs w:val="22"/>
        </w:rPr>
        <w:t xml:space="preserve">legible, signed and </w:t>
      </w:r>
      <w:r w:rsidR="00BB789F" w:rsidRPr="00880BE8">
        <w:rPr>
          <w:rFonts w:ascii="Calibri" w:hAnsi="Calibri"/>
          <w:sz w:val="22"/>
          <w:szCs w:val="22"/>
        </w:rPr>
        <w:t xml:space="preserve">follow </w:t>
      </w:r>
      <w:r w:rsidR="00F54D17">
        <w:rPr>
          <w:rFonts w:ascii="Calibri" w:hAnsi="Calibri"/>
          <w:sz w:val="22"/>
          <w:szCs w:val="22"/>
        </w:rPr>
        <w:t>all</w:t>
      </w:r>
      <w:r w:rsidR="00BB789F" w:rsidRPr="00880BE8">
        <w:rPr>
          <w:rFonts w:ascii="Calibri" w:hAnsi="Calibri"/>
          <w:sz w:val="22"/>
          <w:szCs w:val="22"/>
        </w:rPr>
        <w:t xml:space="preserve"> instructions stated in </w:t>
      </w:r>
      <w:r w:rsidR="00F54D17">
        <w:rPr>
          <w:rFonts w:ascii="Calibri" w:hAnsi="Calibri"/>
          <w:sz w:val="22"/>
          <w:szCs w:val="22"/>
        </w:rPr>
        <w:t xml:space="preserve">the </w:t>
      </w:r>
      <w:r w:rsidR="00B5425E">
        <w:rPr>
          <w:rFonts w:ascii="Calibri" w:hAnsi="Calibri" w:cs="Arial"/>
          <w:sz w:val="22"/>
          <w:szCs w:val="22"/>
        </w:rPr>
        <w:t>Competitive</w:t>
      </w:r>
      <w:r w:rsidR="00F54D17">
        <w:rPr>
          <w:rFonts w:ascii="Calibri" w:hAnsi="Calibri" w:cs="Arial"/>
          <w:sz w:val="22"/>
          <w:szCs w:val="22"/>
        </w:rPr>
        <w:t xml:space="preserve"> Solicitation</w:t>
      </w:r>
      <w:r w:rsidR="00F54D17">
        <w:rPr>
          <w:rFonts w:ascii="Calibri" w:hAnsi="Calibri"/>
          <w:sz w:val="22"/>
          <w:szCs w:val="22"/>
        </w:rPr>
        <w:t xml:space="preserve"> and exhibits. </w:t>
      </w:r>
      <w:r w:rsidR="006C0EBA" w:rsidRPr="00880BE8">
        <w:rPr>
          <w:rFonts w:ascii="Calibri" w:hAnsi="Calibri"/>
          <w:sz w:val="22"/>
          <w:szCs w:val="22"/>
        </w:rPr>
        <w:t xml:space="preserve"> Unless</w:t>
      </w:r>
      <w:r w:rsidR="006C0EBA">
        <w:rPr>
          <w:rFonts w:ascii="Calibri" w:hAnsi="Calibri"/>
          <w:sz w:val="22"/>
          <w:szCs w:val="22"/>
        </w:rPr>
        <w:t xml:space="preserve"> otherwise specified in writing by Enterprise Services, documents included with an electronic bid must be prepared in MS Word, MS Excel, or Adobe PDF.</w:t>
      </w:r>
    </w:p>
    <w:p w14:paraId="205C7829" w14:textId="2D93FCAB" w:rsidR="0035348B" w:rsidRDefault="00D23E09" w:rsidP="0035348B">
      <w:pPr>
        <w:numPr>
          <w:ilvl w:val="0"/>
          <w:numId w:val="16"/>
        </w:numPr>
        <w:spacing w:before="240"/>
        <w:ind w:hanging="540"/>
        <w:jc w:val="both"/>
        <w:rPr>
          <w:rFonts w:ascii="Calibri" w:hAnsi="Calibri"/>
          <w:sz w:val="22"/>
          <w:szCs w:val="22"/>
        </w:rPr>
      </w:pPr>
      <w:r>
        <w:rPr>
          <w:rFonts w:ascii="Calibri" w:hAnsi="Calibri"/>
          <w:b/>
          <w:smallCaps/>
          <w:sz w:val="22"/>
          <w:szCs w:val="22"/>
        </w:rPr>
        <w:t xml:space="preserve">Bidder Communications Regarding this </w:t>
      </w:r>
      <w:r w:rsidR="00A44BC4">
        <w:rPr>
          <w:rFonts w:ascii="Calibri" w:hAnsi="Calibri"/>
          <w:b/>
          <w:smallCaps/>
          <w:sz w:val="22"/>
          <w:szCs w:val="22"/>
        </w:rPr>
        <w:t>Competitive</w:t>
      </w:r>
      <w:r w:rsidR="00FC3E3F">
        <w:rPr>
          <w:rFonts w:ascii="Calibri" w:hAnsi="Calibri"/>
          <w:b/>
          <w:smallCaps/>
          <w:sz w:val="22"/>
          <w:szCs w:val="22"/>
        </w:rPr>
        <w:t xml:space="preserve"> Solicitation</w:t>
      </w:r>
      <w:r w:rsidR="0035348B">
        <w:rPr>
          <w:rFonts w:ascii="Calibri" w:hAnsi="Calibri"/>
          <w:sz w:val="22"/>
          <w:szCs w:val="22"/>
        </w:rPr>
        <w:t xml:space="preserve">.  </w:t>
      </w:r>
      <w:r w:rsidRPr="00D23E09">
        <w:rPr>
          <w:rFonts w:ascii="Calibri" w:hAnsi="Calibri"/>
          <w:sz w:val="22"/>
          <w:szCs w:val="22"/>
        </w:rPr>
        <w:t xml:space="preserve">During the </w:t>
      </w:r>
      <w:r w:rsidR="00A44BC4">
        <w:rPr>
          <w:rFonts w:ascii="Calibri" w:hAnsi="Calibri" w:cs="Arial"/>
          <w:sz w:val="22"/>
          <w:szCs w:val="22"/>
        </w:rPr>
        <w:t>Competitive</w:t>
      </w:r>
      <w:r w:rsidR="00FC3E3F">
        <w:rPr>
          <w:rFonts w:ascii="Calibri" w:hAnsi="Calibri" w:cs="Arial"/>
          <w:sz w:val="22"/>
          <w:szCs w:val="22"/>
        </w:rPr>
        <w:t xml:space="preserve"> Solicitation</w:t>
      </w:r>
      <w:r w:rsidRPr="00D23E09">
        <w:rPr>
          <w:rFonts w:ascii="Calibri" w:hAnsi="Calibri"/>
          <w:sz w:val="22"/>
          <w:szCs w:val="22"/>
        </w:rPr>
        <w:t xml:space="preserve"> process, all bidder communications </w:t>
      </w:r>
      <w:r>
        <w:rPr>
          <w:rFonts w:ascii="Calibri" w:hAnsi="Calibri"/>
          <w:sz w:val="22"/>
          <w:szCs w:val="22"/>
        </w:rPr>
        <w:t>regarding</w:t>
      </w:r>
      <w:r w:rsidRPr="00D23E09">
        <w:rPr>
          <w:rFonts w:ascii="Calibri" w:hAnsi="Calibri"/>
          <w:sz w:val="22"/>
          <w:szCs w:val="22"/>
        </w:rPr>
        <w:t xml:space="preserve">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 xml:space="preserve"> must be directed to the Procurement Coordinator</w:t>
      </w:r>
      <w:r>
        <w:rPr>
          <w:rFonts w:ascii="Calibri" w:hAnsi="Calibri"/>
          <w:sz w:val="22"/>
          <w:szCs w:val="22"/>
        </w:rPr>
        <w:t xml:space="preserve"> for this </w:t>
      </w:r>
      <w:r w:rsidR="00A44BC4">
        <w:rPr>
          <w:rFonts w:ascii="Calibri" w:hAnsi="Calibri" w:cs="Arial"/>
          <w:sz w:val="22"/>
          <w:szCs w:val="22"/>
        </w:rPr>
        <w:t>Competitive</w:t>
      </w:r>
      <w:r w:rsidR="006B650F">
        <w:rPr>
          <w:rFonts w:ascii="Calibri" w:hAnsi="Calibri" w:cs="Arial"/>
          <w:sz w:val="22"/>
          <w:szCs w:val="22"/>
        </w:rPr>
        <w:t xml:space="preserve"> Solicitation</w:t>
      </w:r>
      <w:r>
        <w:rPr>
          <w:rFonts w:ascii="Calibri" w:hAnsi="Calibri"/>
          <w:sz w:val="22"/>
          <w:szCs w:val="22"/>
        </w:rPr>
        <w:t xml:space="preserve">.  </w:t>
      </w:r>
      <w:r w:rsidRPr="00D23E09">
        <w:rPr>
          <w:rFonts w:ascii="Calibri" w:hAnsi="Calibri"/>
          <w:i/>
          <w:sz w:val="22"/>
          <w:szCs w:val="22"/>
        </w:rPr>
        <w:t>See</w:t>
      </w:r>
      <w:r>
        <w:rPr>
          <w:rFonts w:ascii="Calibri" w:hAnsi="Calibri"/>
          <w:sz w:val="22"/>
          <w:szCs w:val="22"/>
        </w:rPr>
        <w:t xml:space="preserve"> </w:t>
      </w:r>
      <w:r w:rsidR="00EE5C9A">
        <w:rPr>
          <w:rFonts w:ascii="Calibri" w:hAnsi="Calibri"/>
          <w:sz w:val="22"/>
          <w:szCs w:val="22"/>
        </w:rPr>
        <w:t>Section 1</w:t>
      </w:r>
      <w:r w:rsidR="006B650F">
        <w:rPr>
          <w:rFonts w:ascii="Calibri" w:hAnsi="Calibri"/>
          <w:sz w:val="22"/>
          <w:szCs w:val="22"/>
        </w:rPr>
        <w:t>.2</w:t>
      </w:r>
      <w:r w:rsidR="00EE5C9A">
        <w:rPr>
          <w:rFonts w:ascii="Calibri" w:hAnsi="Calibri"/>
          <w:sz w:val="22"/>
          <w:szCs w:val="22"/>
        </w:rPr>
        <w:t xml:space="preserve"> </w:t>
      </w:r>
      <w:r>
        <w:rPr>
          <w:rFonts w:ascii="Calibri" w:hAnsi="Calibri"/>
          <w:sz w:val="22"/>
          <w:szCs w:val="22"/>
        </w:rPr>
        <w:t xml:space="preserve">of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w:t>
      </w:r>
      <w:r w:rsidR="004E63ED">
        <w:rPr>
          <w:rFonts w:ascii="Calibri" w:hAnsi="Calibri"/>
          <w:sz w:val="22"/>
          <w:szCs w:val="22"/>
        </w:rPr>
        <w:t xml:space="preserve">  </w:t>
      </w:r>
      <w:r w:rsidR="004E63ED" w:rsidRPr="00D23E09">
        <w:rPr>
          <w:rFonts w:ascii="Calibri" w:hAnsi="Calibri"/>
          <w:sz w:val="22"/>
          <w:szCs w:val="22"/>
        </w:rPr>
        <w:t xml:space="preserve">Bidders should rely only on </w:t>
      </w:r>
      <w:r w:rsidR="004E63ED">
        <w:rPr>
          <w:rFonts w:ascii="Calibri" w:hAnsi="Calibri"/>
          <w:sz w:val="22"/>
          <w:szCs w:val="22"/>
        </w:rPr>
        <w:t xml:space="preserve">this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and </w:t>
      </w:r>
      <w:r w:rsidR="004E63ED" w:rsidRPr="00D23E09">
        <w:rPr>
          <w:rFonts w:ascii="Calibri" w:hAnsi="Calibri"/>
          <w:sz w:val="22"/>
          <w:szCs w:val="22"/>
        </w:rPr>
        <w:t xml:space="preserve">written amendments </w:t>
      </w:r>
      <w:r w:rsidR="004E63ED">
        <w:rPr>
          <w:rFonts w:ascii="Calibri" w:hAnsi="Calibri"/>
          <w:sz w:val="22"/>
          <w:szCs w:val="22"/>
        </w:rPr>
        <w:t xml:space="preserve">to the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w:t>
      </w:r>
      <w:r w:rsidR="004E63ED" w:rsidRPr="00D23E09">
        <w:rPr>
          <w:rFonts w:ascii="Calibri" w:hAnsi="Calibri"/>
          <w:sz w:val="22"/>
          <w:szCs w:val="22"/>
        </w:rPr>
        <w:t>issued by the Procurement Coordinator.</w:t>
      </w:r>
      <w:r w:rsidR="004E63ED">
        <w:rPr>
          <w:rFonts w:ascii="Calibri" w:hAnsi="Calibri"/>
          <w:sz w:val="22"/>
          <w:szCs w:val="22"/>
        </w:rPr>
        <w:t xml:space="preserve">  In no event will oral communications regarding the </w:t>
      </w:r>
      <w:r w:rsidR="00A44BC4">
        <w:rPr>
          <w:rFonts w:ascii="Calibri" w:hAnsi="Calibri" w:cs="Arial"/>
          <w:sz w:val="22"/>
          <w:szCs w:val="22"/>
        </w:rPr>
        <w:t>Competitive</w:t>
      </w:r>
      <w:r w:rsidR="006B650F">
        <w:rPr>
          <w:rFonts w:ascii="Calibri" w:hAnsi="Calibri" w:cs="Arial"/>
          <w:sz w:val="22"/>
          <w:szCs w:val="22"/>
        </w:rPr>
        <w:t xml:space="preserve"> Solicitation</w:t>
      </w:r>
      <w:r w:rsidR="004E63ED">
        <w:rPr>
          <w:rFonts w:ascii="Calibri" w:hAnsi="Calibri"/>
          <w:sz w:val="22"/>
          <w:szCs w:val="22"/>
        </w:rPr>
        <w:t xml:space="preserve"> be binding.</w:t>
      </w:r>
    </w:p>
    <w:p w14:paraId="167A777E" w14:textId="3B252E23" w:rsidR="004E63ED" w:rsidRDefault="004E63ED" w:rsidP="0035348B">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Bidders are encouraged to make any inquiry </w:t>
      </w:r>
      <w:r>
        <w:rPr>
          <w:rFonts w:ascii="Calibri" w:hAnsi="Calibri"/>
          <w:sz w:val="22"/>
          <w:szCs w:val="22"/>
        </w:rPr>
        <w:t xml:space="preserve">regarding the </w:t>
      </w:r>
      <w:r w:rsidR="00A44BC4">
        <w:rPr>
          <w:rFonts w:ascii="Calibri" w:hAnsi="Calibri" w:cs="Arial"/>
          <w:sz w:val="22"/>
          <w:szCs w:val="22"/>
        </w:rPr>
        <w:t>Competitive</w:t>
      </w:r>
      <w:r w:rsidR="00F54D17">
        <w:rPr>
          <w:rFonts w:ascii="Calibri" w:hAnsi="Calibri" w:cs="Arial"/>
          <w:sz w:val="22"/>
          <w:szCs w:val="22"/>
        </w:rPr>
        <w:t xml:space="preserve"> Solicitation</w:t>
      </w:r>
      <w:r>
        <w:rPr>
          <w:rFonts w:ascii="Calibri" w:hAnsi="Calibri"/>
          <w:sz w:val="22"/>
          <w:szCs w:val="22"/>
        </w:rPr>
        <w:t xml:space="preserve"> </w:t>
      </w:r>
      <w:r w:rsidRPr="00D23E09">
        <w:rPr>
          <w:rFonts w:ascii="Calibri" w:hAnsi="Calibri"/>
          <w:sz w:val="22"/>
          <w:szCs w:val="22"/>
        </w:rPr>
        <w:t xml:space="preserve">as early in the process as possible to allow </w:t>
      </w:r>
      <w:r>
        <w:rPr>
          <w:rFonts w:ascii="Calibri" w:hAnsi="Calibri"/>
          <w:sz w:val="22"/>
          <w:szCs w:val="22"/>
        </w:rPr>
        <w:t xml:space="preserve">Enterprise Services </w:t>
      </w:r>
      <w:r w:rsidRPr="00D23E09">
        <w:rPr>
          <w:rFonts w:ascii="Calibri" w:hAnsi="Calibri"/>
          <w:sz w:val="22"/>
          <w:szCs w:val="22"/>
        </w:rPr>
        <w:t>to consider and</w:t>
      </w:r>
      <w:r>
        <w:rPr>
          <w:rFonts w:ascii="Calibri" w:hAnsi="Calibri"/>
          <w:sz w:val="22"/>
          <w:szCs w:val="22"/>
        </w:rPr>
        <w:t>, if warranted,</w:t>
      </w:r>
      <w:r w:rsidRPr="00D23E09">
        <w:rPr>
          <w:rFonts w:ascii="Calibri" w:hAnsi="Calibri"/>
          <w:sz w:val="22"/>
          <w:szCs w:val="22"/>
        </w:rPr>
        <w:t xml:space="preserve"> respond</w:t>
      </w:r>
      <w:r>
        <w:rPr>
          <w:rFonts w:ascii="Calibri" w:hAnsi="Calibri"/>
          <w:sz w:val="22"/>
          <w:szCs w:val="22"/>
        </w:rPr>
        <w:t xml:space="preserve"> to the inquiry</w:t>
      </w:r>
      <w:r w:rsidRPr="00D23E09">
        <w:rPr>
          <w:rFonts w:ascii="Calibri" w:hAnsi="Calibri"/>
          <w:sz w:val="22"/>
          <w:szCs w:val="22"/>
        </w:rPr>
        <w:t>.</w:t>
      </w:r>
      <w:r>
        <w:rPr>
          <w:rFonts w:ascii="Calibri" w:hAnsi="Calibri"/>
          <w:sz w:val="22"/>
          <w:szCs w:val="22"/>
        </w:rPr>
        <w:t xml:space="preserve">  </w:t>
      </w:r>
      <w:r w:rsidRPr="00D23E09">
        <w:rPr>
          <w:rFonts w:ascii="Calibri" w:hAnsi="Calibri"/>
          <w:sz w:val="22"/>
          <w:szCs w:val="22"/>
        </w:rPr>
        <w:t xml:space="preserve">If a bidder does not notify </w:t>
      </w:r>
      <w:r w:rsidR="00182FD9">
        <w:rPr>
          <w:rFonts w:ascii="Calibri" w:hAnsi="Calibri"/>
          <w:sz w:val="22"/>
          <w:szCs w:val="22"/>
        </w:rPr>
        <w:t>Enterprise Services</w:t>
      </w:r>
      <w:r w:rsidRPr="00D23E09">
        <w:rPr>
          <w:rFonts w:ascii="Calibri" w:hAnsi="Calibri"/>
          <w:sz w:val="22"/>
          <w:szCs w:val="22"/>
        </w:rPr>
        <w:t xml:space="preserve"> of an issue, exception, addition, or omission, </w:t>
      </w:r>
      <w:r>
        <w:rPr>
          <w:rFonts w:ascii="Calibri" w:hAnsi="Calibri"/>
          <w:sz w:val="22"/>
          <w:szCs w:val="22"/>
        </w:rPr>
        <w:t xml:space="preserve">Enterprise Services </w:t>
      </w:r>
      <w:r w:rsidRPr="00D23E09">
        <w:rPr>
          <w:rFonts w:ascii="Calibri" w:hAnsi="Calibri"/>
          <w:sz w:val="22"/>
          <w:szCs w:val="22"/>
        </w:rPr>
        <w:t>may consider the matter waived by the bidder for protest purposes</w:t>
      </w:r>
      <w:r>
        <w:rPr>
          <w:rFonts w:ascii="Calibri" w:hAnsi="Calibri"/>
          <w:sz w:val="22"/>
          <w:szCs w:val="22"/>
        </w:rPr>
        <w:t>.</w:t>
      </w:r>
    </w:p>
    <w:p w14:paraId="7346D1E5" w14:textId="1C67C2F1" w:rsidR="00E43B0F" w:rsidRPr="00E43B0F" w:rsidRDefault="00E43B0F" w:rsidP="00E43B0F">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If bidder inquiries result in changes to the </w:t>
      </w:r>
      <w:r w:rsidR="00A44BC4">
        <w:rPr>
          <w:rFonts w:ascii="Calibri" w:hAnsi="Calibri" w:cs="Arial"/>
          <w:sz w:val="22"/>
          <w:szCs w:val="22"/>
        </w:rPr>
        <w:t>Competitive</w:t>
      </w:r>
      <w:r w:rsidR="00F54D17">
        <w:rPr>
          <w:rFonts w:ascii="Calibri" w:hAnsi="Calibri" w:cs="Arial"/>
          <w:sz w:val="22"/>
          <w:szCs w:val="22"/>
        </w:rPr>
        <w:t xml:space="preserve"> Solicitation</w:t>
      </w:r>
      <w:r w:rsidRPr="00D23E09">
        <w:rPr>
          <w:rFonts w:ascii="Calibri" w:hAnsi="Calibri"/>
          <w:sz w:val="22"/>
          <w:szCs w:val="22"/>
        </w:rPr>
        <w:t>, written amendments will be issued and posted on WEBS.</w:t>
      </w:r>
    </w:p>
    <w:p w14:paraId="7EEF3613" w14:textId="64247350" w:rsidR="004E63ED" w:rsidRDefault="004E63ED" w:rsidP="0035348B">
      <w:pPr>
        <w:numPr>
          <w:ilvl w:val="0"/>
          <w:numId w:val="12"/>
        </w:numPr>
        <w:spacing w:before="120"/>
        <w:ind w:left="1440" w:right="720"/>
        <w:jc w:val="both"/>
        <w:rPr>
          <w:rFonts w:ascii="Calibri" w:hAnsi="Calibri"/>
          <w:sz w:val="22"/>
          <w:szCs w:val="22"/>
        </w:rPr>
      </w:pPr>
      <w:r w:rsidRPr="00D23E09">
        <w:rPr>
          <w:rFonts w:ascii="Calibri" w:hAnsi="Calibri"/>
          <w:sz w:val="22"/>
          <w:szCs w:val="22"/>
        </w:rPr>
        <w:t xml:space="preserve">Unauthorized contact regarding this </w:t>
      </w:r>
      <w:r w:rsidR="00A44BC4">
        <w:rPr>
          <w:rFonts w:ascii="Calibri" w:hAnsi="Calibri" w:cs="Arial"/>
          <w:sz w:val="22"/>
          <w:szCs w:val="22"/>
        </w:rPr>
        <w:t>Competitive</w:t>
      </w:r>
      <w:r w:rsidR="006B650F">
        <w:rPr>
          <w:rFonts w:ascii="Calibri" w:hAnsi="Calibri" w:cs="Arial"/>
          <w:sz w:val="22"/>
          <w:szCs w:val="22"/>
        </w:rPr>
        <w:t xml:space="preserve"> Solicitation</w:t>
      </w:r>
      <w:r w:rsidRPr="00D23E09">
        <w:rPr>
          <w:rFonts w:ascii="Calibri" w:hAnsi="Calibri"/>
          <w:sz w:val="22"/>
          <w:szCs w:val="22"/>
        </w:rPr>
        <w:t xml:space="preserve"> with other state employees involved with the </w:t>
      </w:r>
      <w:r w:rsidR="00A44BC4">
        <w:rPr>
          <w:rFonts w:ascii="Calibri" w:hAnsi="Calibri" w:cs="Arial"/>
          <w:sz w:val="22"/>
          <w:szCs w:val="22"/>
        </w:rPr>
        <w:t>Competitive</w:t>
      </w:r>
      <w:r w:rsidR="00F54D17">
        <w:rPr>
          <w:rFonts w:ascii="Calibri" w:hAnsi="Calibri" w:cs="Arial"/>
          <w:sz w:val="22"/>
          <w:szCs w:val="22"/>
        </w:rPr>
        <w:t xml:space="preserve"> Solicitation</w:t>
      </w:r>
      <w:r w:rsidRPr="00D23E09">
        <w:rPr>
          <w:rFonts w:ascii="Calibri" w:hAnsi="Calibri"/>
          <w:sz w:val="22"/>
          <w:szCs w:val="22"/>
        </w:rPr>
        <w:t xml:space="preserve"> may result in </w:t>
      </w:r>
      <w:r>
        <w:rPr>
          <w:rFonts w:ascii="Calibri" w:hAnsi="Calibri"/>
          <w:sz w:val="22"/>
          <w:szCs w:val="22"/>
        </w:rPr>
        <w:t>bidder disqualification.</w:t>
      </w:r>
    </w:p>
    <w:p w14:paraId="39FA68B8" w14:textId="6541FD4D" w:rsidR="00DA51BE" w:rsidRDefault="006A13E4" w:rsidP="00DA51BE">
      <w:pPr>
        <w:numPr>
          <w:ilvl w:val="0"/>
          <w:numId w:val="16"/>
        </w:numPr>
        <w:spacing w:before="240"/>
        <w:ind w:hanging="540"/>
        <w:jc w:val="both"/>
        <w:rPr>
          <w:rFonts w:ascii="Calibri" w:hAnsi="Calibri"/>
          <w:sz w:val="22"/>
          <w:szCs w:val="22"/>
        </w:rPr>
      </w:pPr>
      <w:r>
        <w:rPr>
          <w:rFonts w:ascii="Calibri" w:hAnsi="Calibri"/>
          <w:b/>
          <w:smallCaps/>
          <w:sz w:val="22"/>
          <w:szCs w:val="22"/>
        </w:rPr>
        <w:t>Pricing</w:t>
      </w:r>
      <w:r w:rsidR="00DA51BE">
        <w:rPr>
          <w:rFonts w:ascii="Calibri" w:hAnsi="Calibri"/>
          <w:sz w:val="22"/>
          <w:szCs w:val="22"/>
        </w:rPr>
        <w:t xml:space="preserve">.  </w:t>
      </w:r>
      <w:r w:rsidR="00904508" w:rsidRPr="00904508">
        <w:rPr>
          <w:rFonts w:ascii="Calibri" w:hAnsi="Calibri"/>
          <w:sz w:val="22"/>
          <w:szCs w:val="22"/>
        </w:rPr>
        <w:t xml:space="preserve">Bid prices must </w:t>
      </w:r>
      <w:r w:rsidR="00904508" w:rsidRPr="00880BE8">
        <w:rPr>
          <w:rFonts w:ascii="Calibri" w:hAnsi="Calibri"/>
          <w:sz w:val="22"/>
          <w:szCs w:val="22"/>
        </w:rPr>
        <w:t xml:space="preserve">include all cost components needed for the delivery of the </w:t>
      </w:r>
      <w:r w:rsidR="00E21D81">
        <w:rPr>
          <w:rFonts w:ascii="Calibri" w:hAnsi="Calibri"/>
          <w:sz w:val="22"/>
          <w:szCs w:val="22"/>
        </w:rPr>
        <w:t>equipment</w:t>
      </w:r>
      <w:r w:rsidR="00A845F2">
        <w:rPr>
          <w:rFonts w:ascii="Calibri" w:hAnsi="Calibri"/>
          <w:sz w:val="22"/>
          <w:szCs w:val="22"/>
        </w:rPr>
        <w:t xml:space="preserve"> </w:t>
      </w:r>
      <w:r w:rsidR="00904508" w:rsidRPr="00880BE8">
        <w:rPr>
          <w:rFonts w:ascii="Calibri" w:hAnsi="Calibri"/>
          <w:sz w:val="22"/>
          <w:szCs w:val="22"/>
        </w:rPr>
        <w:t xml:space="preserve">as described in this </w:t>
      </w:r>
      <w:r w:rsidR="00A44BC4">
        <w:rPr>
          <w:rFonts w:ascii="Calibri" w:hAnsi="Calibri" w:cs="Arial"/>
          <w:sz w:val="22"/>
          <w:szCs w:val="22"/>
        </w:rPr>
        <w:t>Competitive</w:t>
      </w:r>
      <w:r w:rsidR="00F54D17">
        <w:rPr>
          <w:rFonts w:ascii="Calibri" w:hAnsi="Calibri" w:cs="Arial"/>
          <w:sz w:val="22"/>
          <w:szCs w:val="22"/>
        </w:rPr>
        <w:t xml:space="preserve"> Solicitation</w:t>
      </w:r>
      <w:r w:rsidR="00904508" w:rsidRPr="00880BE8">
        <w:rPr>
          <w:rFonts w:ascii="Calibri" w:hAnsi="Calibri"/>
          <w:sz w:val="22"/>
          <w:szCs w:val="22"/>
        </w:rPr>
        <w:t xml:space="preserve">.  </w:t>
      </w:r>
      <w:r w:rsidR="00904508" w:rsidRPr="00880BE8">
        <w:rPr>
          <w:rFonts w:ascii="Calibri" w:hAnsi="Calibri"/>
          <w:i/>
          <w:sz w:val="22"/>
          <w:szCs w:val="22"/>
        </w:rPr>
        <w:t>See</w:t>
      </w:r>
      <w:r w:rsidR="00904508" w:rsidRPr="00880BE8">
        <w:rPr>
          <w:rFonts w:ascii="Calibri" w:hAnsi="Calibri"/>
          <w:sz w:val="22"/>
          <w:szCs w:val="22"/>
        </w:rPr>
        <w:t xml:space="preserve"> </w:t>
      </w:r>
      <w:hyperlink w:anchor="ReqSubs" w:history="1">
        <w:r w:rsidR="00904508" w:rsidRPr="00880BE8">
          <w:rPr>
            <w:rStyle w:val="Hyperlink"/>
            <w:rFonts w:ascii="Calibri" w:hAnsi="Calibri"/>
            <w:i/>
            <w:sz w:val="22"/>
            <w:szCs w:val="22"/>
            <w:u w:val="none"/>
          </w:rPr>
          <w:t>Exhibit </w:t>
        </w:r>
        <w:r w:rsidR="00182FD9" w:rsidRPr="00880BE8">
          <w:rPr>
            <w:rStyle w:val="Hyperlink"/>
            <w:rFonts w:ascii="Calibri" w:hAnsi="Calibri"/>
            <w:i/>
            <w:sz w:val="22"/>
            <w:szCs w:val="22"/>
            <w:u w:val="none"/>
          </w:rPr>
          <w:t>C</w:t>
        </w:r>
        <w:r w:rsidR="00904508" w:rsidRPr="00880BE8">
          <w:rPr>
            <w:rStyle w:val="Hyperlink"/>
            <w:rFonts w:ascii="Calibri" w:hAnsi="Calibri"/>
            <w:i/>
            <w:sz w:val="22"/>
            <w:szCs w:val="22"/>
            <w:u w:val="none"/>
          </w:rPr>
          <w:t xml:space="preserve"> – Bid Price</w:t>
        </w:r>
      </w:hyperlink>
      <w:r w:rsidR="00904508" w:rsidRPr="00880BE8">
        <w:rPr>
          <w:rFonts w:ascii="Calibri" w:hAnsi="Calibri"/>
          <w:sz w:val="22"/>
          <w:szCs w:val="22"/>
        </w:rPr>
        <w:t xml:space="preserve">.  </w:t>
      </w:r>
      <w:r w:rsidR="00E43B0F" w:rsidRPr="00880BE8">
        <w:rPr>
          <w:rFonts w:ascii="Calibri" w:hAnsi="Calibri"/>
          <w:sz w:val="22"/>
          <w:szCs w:val="22"/>
        </w:rPr>
        <w:t>A bidder’s</w:t>
      </w:r>
      <w:r w:rsidR="00E43B0F">
        <w:rPr>
          <w:rFonts w:ascii="Calibri" w:hAnsi="Calibri"/>
          <w:sz w:val="22"/>
          <w:szCs w:val="22"/>
        </w:rPr>
        <w:t xml:space="preserve"> f</w:t>
      </w:r>
      <w:r w:rsidR="00904508" w:rsidRPr="00904508">
        <w:rPr>
          <w:rFonts w:ascii="Calibri" w:hAnsi="Calibri"/>
          <w:sz w:val="22"/>
          <w:szCs w:val="22"/>
        </w:rPr>
        <w:t xml:space="preserve">ailure to identify all costs in a manner consistent with the instructions in this </w:t>
      </w:r>
      <w:r w:rsidR="00A44BC4">
        <w:rPr>
          <w:rFonts w:ascii="Calibri" w:hAnsi="Calibri" w:cs="Arial"/>
          <w:sz w:val="22"/>
          <w:szCs w:val="22"/>
        </w:rPr>
        <w:t>Competitive</w:t>
      </w:r>
      <w:r w:rsidR="00F54D17">
        <w:rPr>
          <w:rFonts w:ascii="Calibri" w:hAnsi="Calibri" w:cs="Arial"/>
          <w:sz w:val="22"/>
          <w:szCs w:val="22"/>
        </w:rPr>
        <w:t xml:space="preserve"> Solicitation</w:t>
      </w:r>
      <w:r w:rsidR="00904508" w:rsidRPr="00904508">
        <w:rPr>
          <w:rFonts w:ascii="Calibri" w:hAnsi="Calibri"/>
          <w:sz w:val="22"/>
          <w:szCs w:val="22"/>
        </w:rPr>
        <w:t xml:space="preserve"> is sufficient grounds for disqualification.</w:t>
      </w:r>
    </w:p>
    <w:p w14:paraId="56903163" w14:textId="335C3A31" w:rsidR="00887FCD" w:rsidRDefault="00904508" w:rsidP="00DA51BE">
      <w:pPr>
        <w:numPr>
          <w:ilvl w:val="0"/>
          <w:numId w:val="12"/>
        </w:numPr>
        <w:spacing w:before="120"/>
        <w:ind w:left="1440" w:right="720"/>
        <w:jc w:val="both"/>
        <w:rPr>
          <w:rFonts w:ascii="Calibri" w:hAnsi="Calibri"/>
          <w:sz w:val="22"/>
          <w:szCs w:val="22"/>
        </w:rPr>
      </w:pPr>
      <w:r>
        <w:rPr>
          <w:rFonts w:ascii="Calibri" w:hAnsi="Calibri"/>
          <w:sz w:val="22"/>
          <w:szCs w:val="22"/>
        </w:rPr>
        <w:t xml:space="preserve">Inclusive Pricing:  </w:t>
      </w:r>
      <w:r w:rsidRPr="00AF34B2">
        <w:rPr>
          <w:rFonts w:ascii="Calibri" w:hAnsi="Calibri"/>
          <w:sz w:val="22"/>
          <w:szCs w:val="22"/>
          <w:lang w:val="x-none"/>
        </w:rPr>
        <w:t>Bidders must identify and include all</w:t>
      </w:r>
      <w:r w:rsidR="00E43B0F">
        <w:rPr>
          <w:rFonts w:ascii="Calibri" w:hAnsi="Calibri"/>
          <w:sz w:val="22"/>
          <w:szCs w:val="22"/>
        </w:rPr>
        <w:t xml:space="preserve"> cost</w:t>
      </w:r>
      <w:r w:rsidRPr="00AF34B2">
        <w:rPr>
          <w:rFonts w:ascii="Calibri" w:hAnsi="Calibri"/>
          <w:sz w:val="22"/>
          <w:szCs w:val="22"/>
          <w:lang w:val="x-none"/>
        </w:rPr>
        <w:t xml:space="preserve"> elements in their pricing. </w:t>
      </w:r>
      <w:r>
        <w:rPr>
          <w:rFonts w:ascii="Calibri" w:hAnsi="Calibri"/>
          <w:sz w:val="22"/>
          <w:szCs w:val="22"/>
        </w:rPr>
        <w:t xml:space="preserve"> </w:t>
      </w:r>
      <w:r w:rsidR="00887FCD">
        <w:rPr>
          <w:rFonts w:ascii="Calibri" w:hAnsi="Calibri"/>
          <w:sz w:val="22"/>
          <w:szCs w:val="22"/>
        </w:rPr>
        <w:t xml:space="preserve">In the event that bidder is awarded a Master Contract, the total </w:t>
      </w:r>
      <w:r w:rsidR="00830F96">
        <w:rPr>
          <w:rFonts w:ascii="Calibri" w:hAnsi="Calibri"/>
          <w:sz w:val="22"/>
          <w:szCs w:val="22"/>
        </w:rPr>
        <w:t>discount</w:t>
      </w:r>
      <w:r w:rsidR="00887FCD">
        <w:rPr>
          <w:rFonts w:ascii="Calibri" w:hAnsi="Calibri"/>
          <w:sz w:val="22"/>
          <w:szCs w:val="22"/>
        </w:rPr>
        <w:t xml:space="preserve"> for the </w:t>
      </w:r>
      <w:r w:rsidR="00A845F2">
        <w:rPr>
          <w:rFonts w:ascii="Calibri" w:hAnsi="Calibri"/>
          <w:sz w:val="22"/>
          <w:szCs w:val="22"/>
        </w:rPr>
        <w:t>equipment</w:t>
      </w:r>
      <w:r w:rsidR="00887FCD">
        <w:rPr>
          <w:rFonts w:ascii="Calibri" w:hAnsi="Calibri"/>
          <w:sz w:val="22"/>
          <w:szCs w:val="22"/>
        </w:rPr>
        <w:t xml:space="preserve"> shall be bidder’s </w:t>
      </w:r>
      <w:r w:rsidR="00830F96">
        <w:rPr>
          <w:rFonts w:ascii="Calibri" w:hAnsi="Calibri"/>
          <w:sz w:val="22"/>
          <w:szCs w:val="22"/>
        </w:rPr>
        <w:t>discount</w:t>
      </w:r>
      <w:r w:rsidR="00887FCD">
        <w:rPr>
          <w:rFonts w:ascii="Calibri" w:hAnsi="Calibri"/>
          <w:sz w:val="22"/>
          <w:szCs w:val="22"/>
        </w:rPr>
        <w:t xml:space="preserve"> as submitted.  Except as provided in the Master Contract, there shall be no additional costs of any kind.</w:t>
      </w:r>
    </w:p>
    <w:p w14:paraId="74C374EF" w14:textId="0E2A900F" w:rsidR="00904508" w:rsidRDefault="00904508" w:rsidP="00DA51BE">
      <w:pPr>
        <w:numPr>
          <w:ilvl w:val="0"/>
          <w:numId w:val="12"/>
        </w:numPr>
        <w:spacing w:before="120"/>
        <w:ind w:left="1440" w:right="720"/>
        <w:jc w:val="both"/>
        <w:rPr>
          <w:rFonts w:ascii="Calibri" w:hAnsi="Calibri"/>
          <w:sz w:val="22"/>
          <w:szCs w:val="22"/>
        </w:rPr>
      </w:pPr>
      <w:r>
        <w:rPr>
          <w:rFonts w:ascii="Calibri" w:hAnsi="Calibri"/>
          <w:sz w:val="22"/>
          <w:szCs w:val="22"/>
        </w:rPr>
        <w:t xml:space="preserve">Credit Cards (P-Cards):  </w:t>
      </w:r>
      <w:r w:rsidR="00887FCD">
        <w:rPr>
          <w:rFonts w:ascii="Calibri" w:hAnsi="Calibri"/>
          <w:sz w:val="22"/>
          <w:szCs w:val="22"/>
        </w:rPr>
        <w:t xml:space="preserve">In the event that bidder is awarded a Master Contract, the total price for the </w:t>
      </w:r>
      <w:r w:rsidR="00E21D81">
        <w:rPr>
          <w:rFonts w:ascii="Calibri" w:hAnsi="Calibri"/>
          <w:sz w:val="22"/>
          <w:szCs w:val="22"/>
        </w:rPr>
        <w:t>equipment</w:t>
      </w:r>
      <w:r w:rsidR="00887FCD">
        <w:rPr>
          <w:rFonts w:ascii="Calibri" w:hAnsi="Calibri"/>
          <w:sz w:val="22"/>
          <w:szCs w:val="22"/>
        </w:rPr>
        <w:t xml:space="preserve"> shall be the same regardless of whether purchasers make payment by cash, credit card, or electronic payment.  Bidder shall bear, in full, any </w:t>
      </w:r>
      <w:r w:rsidR="00887FCD" w:rsidRPr="00AF34B2">
        <w:rPr>
          <w:rFonts w:ascii="Calibri" w:hAnsi="Calibri"/>
          <w:sz w:val="22"/>
          <w:szCs w:val="22"/>
          <w:lang w:val="x-none"/>
        </w:rPr>
        <w:t xml:space="preserve">processing </w:t>
      </w:r>
      <w:r w:rsidR="00887FCD">
        <w:rPr>
          <w:rFonts w:ascii="Calibri" w:hAnsi="Calibri"/>
          <w:sz w:val="22"/>
          <w:szCs w:val="22"/>
        </w:rPr>
        <w:t>or</w:t>
      </w:r>
      <w:r w:rsidR="00887FCD" w:rsidRPr="00AF34B2">
        <w:rPr>
          <w:rFonts w:ascii="Calibri" w:hAnsi="Calibri"/>
          <w:sz w:val="22"/>
          <w:szCs w:val="22"/>
          <w:lang w:val="x-none"/>
        </w:rPr>
        <w:t xml:space="preserve"> surcharge fees associated with the use of credit cards</w:t>
      </w:r>
      <w:r w:rsidR="00E43B0F">
        <w:rPr>
          <w:rFonts w:ascii="Calibri" w:hAnsi="Calibri"/>
          <w:sz w:val="22"/>
          <w:szCs w:val="22"/>
        </w:rPr>
        <w:t xml:space="preserve"> or electronic payment</w:t>
      </w:r>
      <w:r w:rsidR="00887FCD">
        <w:rPr>
          <w:rFonts w:ascii="Calibri" w:hAnsi="Calibri"/>
          <w:sz w:val="22"/>
          <w:szCs w:val="22"/>
        </w:rPr>
        <w:t>.</w:t>
      </w:r>
    </w:p>
    <w:p w14:paraId="0969EA17" w14:textId="11E5574F" w:rsidR="00AF34B2" w:rsidRPr="00880BE8" w:rsidRDefault="00904508" w:rsidP="00DA51BE">
      <w:pPr>
        <w:numPr>
          <w:ilvl w:val="0"/>
          <w:numId w:val="12"/>
        </w:numPr>
        <w:spacing w:before="120"/>
        <w:ind w:left="1440" w:right="720"/>
        <w:jc w:val="both"/>
        <w:rPr>
          <w:rFonts w:ascii="Calibri" w:hAnsi="Calibri"/>
          <w:sz w:val="22"/>
          <w:szCs w:val="22"/>
        </w:rPr>
      </w:pPr>
      <w:r w:rsidRPr="00880BE8">
        <w:rPr>
          <w:rFonts w:ascii="Calibri" w:hAnsi="Calibri"/>
          <w:sz w:val="22"/>
          <w:szCs w:val="22"/>
        </w:rPr>
        <w:t xml:space="preserve">Vendor Management Fee:  The resulting Master Contract from this </w:t>
      </w:r>
      <w:r w:rsidR="00A44BC4">
        <w:rPr>
          <w:rFonts w:ascii="Calibri" w:hAnsi="Calibri" w:cs="Arial"/>
          <w:sz w:val="22"/>
          <w:szCs w:val="22"/>
        </w:rPr>
        <w:t>Competitive</w:t>
      </w:r>
      <w:r w:rsidR="00F54D17">
        <w:rPr>
          <w:rFonts w:ascii="Calibri" w:hAnsi="Calibri" w:cs="Arial"/>
          <w:sz w:val="22"/>
          <w:szCs w:val="22"/>
        </w:rPr>
        <w:t xml:space="preserve"> Solicitation</w:t>
      </w:r>
      <w:r w:rsidRPr="00880BE8">
        <w:rPr>
          <w:rFonts w:ascii="Calibri" w:hAnsi="Calibri"/>
          <w:sz w:val="22"/>
          <w:szCs w:val="22"/>
        </w:rPr>
        <w:t xml:space="preserve"> will include a Vendor Management Fee as specified in the Master Contract attached as </w:t>
      </w:r>
      <w:hyperlink w:anchor="ReqSubs" w:history="1">
        <w:r w:rsidRPr="00880BE8">
          <w:rPr>
            <w:rStyle w:val="Hyperlink"/>
            <w:rFonts w:ascii="Calibri" w:hAnsi="Calibri"/>
            <w:i/>
            <w:sz w:val="22"/>
            <w:szCs w:val="22"/>
            <w:u w:val="none"/>
          </w:rPr>
          <w:t>Exhibit </w:t>
        </w:r>
        <w:r w:rsidR="00182FD9" w:rsidRPr="00880BE8">
          <w:rPr>
            <w:rStyle w:val="Hyperlink"/>
            <w:rFonts w:ascii="Calibri" w:hAnsi="Calibri"/>
            <w:i/>
            <w:sz w:val="22"/>
            <w:szCs w:val="22"/>
            <w:u w:val="none"/>
          </w:rPr>
          <w:t xml:space="preserve">D </w:t>
        </w:r>
        <w:r w:rsidR="00B63687" w:rsidRPr="00880BE8">
          <w:rPr>
            <w:rStyle w:val="Hyperlink"/>
            <w:rFonts w:ascii="Calibri" w:hAnsi="Calibri"/>
            <w:i/>
            <w:sz w:val="22"/>
            <w:szCs w:val="22"/>
            <w:u w:val="none"/>
          </w:rPr>
          <w:t>–</w:t>
        </w:r>
        <w:r w:rsidR="00E14319" w:rsidRPr="00880BE8">
          <w:rPr>
            <w:rStyle w:val="Hyperlink"/>
            <w:rFonts w:ascii="Calibri" w:hAnsi="Calibri"/>
            <w:i/>
            <w:sz w:val="22"/>
            <w:szCs w:val="22"/>
            <w:u w:val="none"/>
          </w:rPr>
          <w:t xml:space="preserve"> Master Contract</w:t>
        </w:r>
      </w:hyperlink>
      <w:r w:rsidR="00872211" w:rsidRPr="00880BE8">
        <w:rPr>
          <w:rFonts w:ascii="Calibri" w:hAnsi="Calibri"/>
          <w:sz w:val="22"/>
          <w:szCs w:val="22"/>
        </w:rPr>
        <w:t>.</w:t>
      </w:r>
    </w:p>
    <w:p w14:paraId="5524F410" w14:textId="6F383B84" w:rsidR="00DA2477" w:rsidRDefault="00DA2477" w:rsidP="003F3CC7">
      <w:pPr>
        <w:numPr>
          <w:ilvl w:val="0"/>
          <w:numId w:val="16"/>
        </w:numPr>
        <w:spacing w:before="240"/>
        <w:ind w:hanging="540"/>
        <w:jc w:val="both"/>
        <w:rPr>
          <w:rFonts w:ascii="Calibri" w:hAnsi="Calibri"/>
          <w:sz w:val="22"/>
          <w:szCs w:val="22"/>
        </w:rPr>
      </w:pPr>
      <w:r>
        <w:rPr>
          <w:rFonts w:ascii="Calibri" w:hAnsi="Calibri"/>
          <w:b/>
          <w:smallCaps/>
          <w:sz w:val="22"/>
          <w:szCs w:val="22"/>
        </w:rPr>
        <w:t>Washington State Procurement Priorities &amp; Preferences</w:t>
      </w:r>
      <w:r>
        <w:rPr>
          <w:rFonts w:ascii="Calibri" w:hAnsi="Calibri"/>
          <w:sz w:val="22"/>
          <w:szCs w:val="22"/>
        </w:rPr>
        <w:t xml:space="preserve">.  Enterprise Services will apply the following Washington State procurement priorities and preferences to this </w:t>
      </w:r>
      <w:r w:rsidR="00A44BC4">
        <w:rPr>
          <w:rFonts w:ascii="Calibri" w:hAnsi="Calibri" w:cs="Arial"/>
          <w:sz w:val="22"/>
          <w:szCs w:val="22"/>
        </w:rPr>
        <w:t>Competitive</w:t>
      </w:r>
      <w:r>
        <w:rPr>
          <w:rFonts w:ascii="Calibri" w:hAnsi="Calibri"/>
          <w:sz w:val="22"/>
          <w:szCs w:val="22"/>
        </w:rPr>
        <w:t xml:space="preserve"> Solicitation: </w:t>
      </w:r>
    </w:p>
    <w:p w14:paraId="1584656E" w14:textId="5FE29437" w:rsidR="00DA2477" w:rsidRPr="00DA2477" w:rsidRDefault="001D25B8" w:rsidP="00DA2477">
      <w:pPr>
        <w:numPr>
          <w:ilvl w:val="0"/>
          <w:numId w:val="12"/>
        </w:numPr>
        <w:spacing w:before="120"/>
        <w:ind w:left="1440" w:right="720"/>
        <w:jc w:val="both"/>
        <w:rPr>
          <w:rFonts w:ascii="Calibri" w:hAnsi="Calibri"/>
          <w:sz w:val="22"/>
          <w:szCs w:val="22"/>
        </w:rPr>
      </w:pPr>
      <w:r>
        <w:rPr>
          <w:rFonts w:ascii="Calibri" w:hAnsi="Calibri"/>
          <w:sz w:val="22"/>
          <w:szCs w:val="22"/>
        </w:rPr>
        <w:t xml:space="preserve">None. </w:t>
      </w:r>
    </w:p>
    <w:p w14:paraId="3F46322C" w14:textId="581530F7" w:rsidR="003F3CC7" w:rsidRDefault="00887FCD" w:rsidP="003F3CC7">
      <w:pPr>
        <w:numPr>
          <w:ilvl w:val="0"/>
          <w:numId w:val="16"/>
        </w:numPr>
        <w:spacing w:before="240"/>
        <w:ind w:hanging="540"/>
        <w:jc w:val="both"/>
        <w:rPr>
          <w:rFonts w:ascii="Calibri" w:hAnsi="Calibri"/>
          <w:sz w:val="22"/>
          <w:szCs w:val="22"/>
        </w:rPr>
      </w:pPr>
      <w:r>
        <w:rPr>
          <w:rFonts w:ascii="Calibri" w:hAnsi="Calibri"/>
          <w:b/>
          <w:smallCaps/>
          <w:sz w:val="22"/>
          <w:szCs w:val="22"/>
        </w:rPr>
        <w:t>Bidder Responsiveness</w:t>
      </w:r>
      <w:r>
        <w:rPr>
          <w:rFonts w:ascii="Calibri" w:hAnsi="Calibri"/>
          <w:sz w:val="22"/>
          <w:szCs w:val="22"/>
        </w:rPr>
        <w:t xml:space="preserve">.  Bidders must submit </w:t>
      </w:r>
      <w:r w:rsidRPr="00880BE8">
        <w:rPr>
          <w:rFonts w:ascii="Calibri" w:hAnsi="Calibri"/>
          <w:sz w:val="22"/>
          <w:szCs w:val="22"/>
        </w:rPr>
        <w:t>complete bids.  A bidder’s failure to do so may result in a bid being deemed non-responsive and disqualified.  Enterprise Services reserves the right</w:t>
      </w:r>
      <w:r w:rsidRPr="006A13E4">
        <w:rPr>
          <w:rFonts w:ascii="Calibri" w:hAnsi="Calibri"/>
          <w:sz w:val="22"/>
          <w:szCs w:val="22"/>
        </w:rPr>
        <w:t xml:space="preserve"> to determine </w:t>
      </w:r>
      <w:r w:rsidR="00E43B0F">
        <w:rPr>
          <w:rFonts w:ascii="Calibri" w:hAnsi="Calibri"/>
          <w:sz w:val="22"/>
          <w:szCs w:val="22"/>
        </w:rPr>
        <w:t xml:space="preserve">a </w:t>
      </w:r>
      <w:r w:rsidRPr="006A13E4">
        <w:rPr>
          <w:rFonts w:ascii="Calibri" w:hAnsi="Calibri"/>
          <w:sz w:val="22"/>
          <w:szCs w:val="22"/>
        </w:rPr>
        <w:t xml:space="preserve">bidders’ compliance with the requirements specified in this </w:t>
      </w:r>
      <w:r w:rsidR="00A44BC4">
        <w:rPr>
          <w:rFonts w:ascii="Calibri" w:hAnsi="Calibri" w:cs="Arial"/>
          <w:sz w:val="22"/>
          <w:szCs w:val="22"/>
        </w:rPr>
        <w:t>Competitive</w:t>
      </w:r>
      <w:r w:rsidR="00645201">
        <w:rPr>
          <w:rFonts w:ascii="Calibri" w:hAnsi="Calibri" w:cs="Arial"/>
          <w:sz w:val="22"/>
          <w:szCs w:val="22"/>
        </w:rPr>
        <w:t xml:space="preserve"> Solicitation</w:t>
      </w:r>
      <w:r w:rsidRPr="006A13E4">
        <w:rPr>
          <w:rFonts w:ascii="Calibri" w:hAnsi="Calibri"/>
          <w:sz w:val="22"/>
          <w:szCs w:val="22"/>
        </w:rPr>
        <w:t xml:space="preserve"> </w:t>
      </w:r>
      <w:r w:rsidRPr="006A13E4">
        <w:rPr>
          <w:rFonts w:ascii="Calibri" w:hAnsi="Calibri"/>
          <w:sz w:val="22"/>
          <w:szCs w:val="22"/>
        </w:rPr>
        <w:lastRenderedPageBreak/>
        <w:t xml:space="preserve">and to waive informalities in a bid. </w:t>
      </w:r>
      <w:r>
        <w:rPr>
          <w:rFonts w:ascii="Calibri" w:hAnsi="Calibri"/>
          <w:sz w:val="22"/>
          <w:szCs w:val="22"/>
        </w:rPr>
        <w:t xml:space="preserve"> </w:t>
      </w:r>
      <w:r w:rsidR="00592F4F">
        <w:rPr>
          <w:rFonts w:ascii="Calibri" w:hAnsi="Calibri"/>
          <w:sz w:val="22"/>
          <w:szCs w:val="22"/>
        </w:rPr>
        <w:t>An i</w:t>
      </w:r>
      <w:r w:rsidR="00764DA3" w:rsidRPr="006A13E4">
        <w:rPr>
          <w:rFonts w:ascii="Calibri" w:hAnsi="Calibri"/>
          <w:sz w:val="22"/>
          <w:szCs w:val="22"/>
        </w:rPr>
        <w:t>nformality</w:t>
      </w:r>
      <w:r w:rsidRPr="006A13E4">
        <w:rPr>
          <w:rFonts w:ascii="Calibri" w:hAnsi="Calibri"/>
          <w:sz w:val="22"/>
          <w:szCs w:val="22"/>
        </w:rPr>
        <w:t xml:space="preserve"> is an immaterial variation from the exact requirements of the </w:t>
      </w:r>
      <w:r w:rsidR="00A44BC4">
        <w:rPr>
          <w:rFonts w:ascii="Calibri" w:hAnsi="Calibri" w:cs="Arial"/>
          <w:sz w:val="22"/>
          <w:szCs w:val="22"/>
        </w:rPr>
        <w:t>Competitive</w:t>
      </w:r>
      <w:r w:rsidR="00645201">
        <w:rPr>
          <w:rFonts w:ascii="Calibri" w:hAnsi="Calibri" w:cs="Arial"/>
          <w:sz w:val="22"/>
          <w:szCs w:val="22"/>
        </w:rPr>
        <w:t xml:space="preserve"> Solicitation</w:t>
      </w:r>
      <w:r w:rsidRPr="006A13E4">
        <w:rPr>
          <w:rFonts w:ascii="Calibri" w:hAnsi="Calibri"/>
          <w:sz w:val="22"/>
          <w:szCs w:val="22"/>
        </w:rPr>
        <w:t xml:space="preserve">, having no effect or merely a minor or negligible effect on quality, quantity, or delivery of the </w:t>
      </w:r>
      <w:r w:rsidR="00592F4F">
        <w:rPr>
          <w:rFonts w:ascii="Calibri" w:hAnsi="Calibri"/>
          <w:sz w:val="22"/>
          <w:szCs w:val="22"/>
        </w:rPr>
        <w:t>goods</w:t>
      </w:r>
      <w:r w:rsidRPr="006A13E4">
        <w:rPr>
          <w:rFonts w:ascii="Calibri" w:hAnsi="Calibri"/>
          <w:sz w:val="22"/>
          <w:szCs w:val="22"/>
        </w:rPr>
        <w:t xml:space="preserve"> or performance of the services being procured, and the correction or waiver of which would not affect the relative standing of, or be otherwise prejudicial, to bidders.</w:t>
      </w:r>
    </w:p>
    <w:p w14:paraId="795CA6BE" w14:textId="02F2192C" w:rsidR="00363AC7" w:rsidRPr="00C862F6" w:rsidRDefault="00363AC7" w:rsidP="00363AC7">
      <w:pPr>
        <w:numPr>
          <w:ilvl w:val="0"/>
          <w:numId w:val="16"/>
        </w:numPr>
        <w:spacing w:before="240"/>
        <w:ind w:hanging="540"/>
        <w:jc w:val="both"/>
        <w:rPr>
          <w:rFonts w:ascii="Calibri" w:hAnsi="Calibri"/>
          <w:sz w:val="22"/>
          <w:szCs w:val="22"/>
        </w:rPr>
      </w:pPr>
      <w:r w:rsidRPr="00C862F6">
        <w:rPr>
          <w:rFonts w:ascii="Calibri" w:hAnsi="Calibri"/>
          <w:b/>
          <w:smallCaps/>
          <w:sz w:val="22"/>
          <w:szCs w:val="22"/>
        </w:rPr>
        <w:t>Bid Submittal Checklist</w:t>
      </w:r>
      <w:r w:rsidR="00B63687" w:rsidRPr="00C862F6">
        <w:rPr>
          <w:rFonts w:ascii="Calibri" w:hAnsi="Calibri"/>
          <w:b/>
          <w:smallCaps/>
          <w:sz w:val="22"/>
          <w:szCs w:val="22"/>
        </w:rPr>
        <w:t xml:space="preserve"> – Required Bid Submittals</w:t>
      </w:r>
      <w:r w:rsidRPr="00C862F6">
        <w:rPr>
          <w:rFonts w:ascii="Calibri" w:hAnsi="Calibri"/>
          <w:sz w:val="22"/>
          <w:szCs w:val="22"/>
        </w:rPr>
        <w:t xml:space="preserve">.  </w:t>
      </w:r>
      <w:r w:rsidR="00E43B0F" w:rsidRPr="00C862F6">
        <w:rPr>
          <w:rFonts w:ascii="Calibri" w:hAnsi="Calibri"/>
          <w:sz w:val="22"/>
          <w:szCs w:val="22"/>
        </w:rPr>
        <w:t xml:space="preserve">This section </w:t>
      </w:r>
      <w:r w:rsidRPr="00C862F6">
        <w:rPr>
          <w:rFonts w:ascii="Calibri" w:hAnsi="Calibri"/>
          <w:sz w:val="22"/>
          <w:szCs w:val="22"/>
        </w:rPr>
        <w:t>ide</w:t>
      </w:r>
      <w:r w:rsidR="009026B9" w:rsidRPr="00C862F6">
        <w:rPr>
          <w:rFonts w:ascii="Calibri" w:hAnsi="Calibri"/>
          <w:sz w:val="22"/>
          <w:szCs w:val="22"/>
        </w:rPr>
        <w:t>n</w:t>
      </w:r>
      <w:r w:rsidRPr="00C862F6">
        <w:rPr>
          <w:rFonts w:ascii="Calibri" w:hAnsi="Calibri"/>
          <w:sz w:val="22"/>
          <w:szCs w:val="22"/>
        </w:rPr>
        <w:t>t</w:t>
      </w:r>
      <w:r w:rsidR="009026B9" w:rsidRPr="00C862F6">
        <w:rPr>
          <w:rFonts w:ascii="Calibri" w:hAnsi="Calibri"/>
          <w:sz w:val="22"/>
          <w:szCs w:val="22"/>
        </w:rPr>
        <w:t>i</w:t>
      </w:r>
      <w:r w:rsidRPr="00C862F6">
        <w:rPr>
          <w:rFonts w:ascii="Calibri" w:hAnsi="Calibri"/>
          <w:sz w:val="22"/>
          <w:szCs w:val="22"/>
        </w:rPr>
        <w:t>fies the bid submittals that must be provided to Enterprise Services to constitute a responsive bid.  The submit</w:t>
      </w:r>
      <w:r w:rsidR="00A67A7D" w:rsidRPr="00C862F6">
        <w:rPr>
          <w:rFonts w:ascii="Calibri" w:hAnsi="Calibri"/>
          <w:sz w:val="22"/>
          <w:szCs w:val="22"/>
        </w:rPr>
        <w:t>t</w:t>
      </w:r>
      <w:r w:rsidRPr="00C862F6">
        <w:rPr>
          <w:rFonts w:ascii="Calibri" w:hAnsi="Calibri"/>
          <w:sz w:val="22"/>
          <w:szCs w:val="22"/>
        </w:rPr>
        <w:t xml:space="preserve">als may be delivered as set forth </w:t>
      </w:r>
      <w:r w:rsidR="00B63687" w:rsidRPr="00C862F6">
        <w:rPr>
          <w:rFonts w:ascii="Calibri" w:hAnsi="Calibri"/>
          <w:sz w:val="22"/>
          <w:szCs w:val="22"/>
        </w:rPr>
        <w:t>below</w:t>
      </w:r>
      <w:r w:rsidRPr="00C862F6">
        <w:rPr>
          <w:rFonts w:ascii="Calibri" w:hAnsi="Calibri"/>
          <w:sz w:val="22"/>
          <w:szCs w:val="22"/>
        </w:rPr>
        <w:t>.</w:t>
      </w:r>
      <w:r w:rsidR="00C862F6" w:rsidRPr="00C862F6">
        <w:rPr>
          <w:rFonts w:ascii="Calibri" w:hAnsi="Calibri"/>
          <w:sz w:val="22"/>
          <w:szCs w:val="22"/>
        </w:rPr>
        <w:t xml:space="preserve">  </w:t>
      </w:r>
      <w:r w:rsidRPr="00C862F6">
        <w:rPr>
          <w:rFonts w:ascii="Calibri" w:hAnsi="Calibri"/>
          <w:sz w:val="22"/>
          <w:szCs w:val="22"/>
        </w:rPr>
        <w:t xml:space="preserve">Bids </w:t>
      </w:r>
      <w:r w:rsidR="00BD7381" w:rsidRPr="00C862F6">
        <w:rPr>
          <w:rFonts w:ascii="Calibri" w:hAnsi="Calibri"/>
          <w:sz w:val="22"/>
          <w:szCs w:val="22"/>
        </w:rPr>
        <w:t xml:space="preserve">that </w:t>
      </w:r>
      <w:r w:rsidRPr="00C862F6">
        <w:rPr>
          <w:rFonts w:ascii="Calibri" w:hAnsi="Calibri"/>
          <w:sz w:val="22"/>
          <w:szCs w:val="22"/>
        </w:rPr>
        <w:t xml:space="preserve">do not include the submittals identified below may be rejected as nonresponsive.  In addition, a </w:t>
      </w:r>
      <w:r w:rsidR="009B6D16" w:rsidRPr="00C862F6">
        <w:rPr>
          <w:rFonts w:ascii="Calibri" w:hAnsi="Calibri"/>
          <w:sz w:val="22"/>
          <w:szCs w:val="22"/>
        </w:rPr>
        <w:t>b</w:t>
      </w:r>
      <w:r w:rsidRPr="00C862F6">
        <w:rPr>
          <w:rFonts w:ascii="Calibri" w:hAnsi="Calibri"/>
          <w:sz w:val="22"/>
          <w:szCs w:val="22"/>
        </w:rPr>
        <w:t>idder’s failure to complete any submittal as instructed may result in the bid being rejected.</w:t>
      </w:r>
      <w:r w:rsidR="00C862F6" w:rsidRPr="00C862F6">
        <w:rPr>
          <w:rFonts w:ascii="Calibri" w:hAnsi="Calibri"/>
          <w:sz w:val="22"/>
          <w:szCs w:val="22"/>
        </w:rPr>
        <w:t xml:space="preserve">  </w:t>
      </w:r>
      <w:r w:rsidR="00B2239E" w:rsidRPr="00C862F6">
        <w:rPr>
          <w:rFonts w:ascii="Calibri" w:hAnsi="Calibri"/>
          <w:sz w:val="22"/>
          <w:szCs w:val="22"/>
        </w:rPr>
        <w:t xml:space="preserve">Bidders must </w:t>
      </w:r>
      <w:r w:rsidRPr="00C862F6">
        <w:rPr>
          <w:rFonts w:ascii="Calibri" w:hAnsi="Calibri"/>
          <w:sz w:val="22"/>
          <w:szCs w:val="22"/>
        </w:rPr>
        <w:t xml:space="preserve">identify any supplemental materials with </w:t>
      </w:r>
      <w:r w:rsidR="00C862F6">
        <w:rPr>
          <w:rFonts w:ascii="Calibri" w:hAnsi="Calibri"/>
          <w:sz w:val="22"/>
          <w:szCs w:val="22"/>
        </w:rPr>
        <w:t xml:space="preserve">the </w:t>
      </w:r>
      <w:r w:rsidR="00B2239E" w:rsidRPr="00C862F6">
        <w:rPr>
          <w:rFonts w:ascii="Calibri" w:hAnsi="Calibri"/>
          <w:sz w:val="22"/>
          <w:szCs w:val="22"/>
        </w:rPr>
        <w:t>bidder’s</w:t>
      </w:r>
      <w:r w:rsidRPr="00C862F6">
        <w:rPr>
          <w:rFonts w:ascii="Calibri" w:hAnsi="Calibri"/>
          <w:sz w:val="22"/>
          <w:szCs w:val="22"/>
        </w:rPr>
        <w:t xml:space="preserve"> name.</w:t>
      </w:r>
    </w:p>
    <w:p w14:paraId="7275B684" w14:textId="1BDFB412" w:rsidR="009964B7" w:rsidRPr="009964B7" w:rsidRDefault="009964B7" w:rsidP="009964B7">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A</w:t>
      </w:r>
      <w:r w:rsidR="00880BE8">
        <w:rPr>
          <w:rFonts w:ascii="Calibri" w:hAnsi="Calibri" w:cs="Arial"/>
          <w:smallCaps/>
          <w:sz w:val="22"/>
          <w:szCs w:val="22"/>
        </w:rPr>
        <w:t>-1</w:t>
      </w:r>
      <w:r>
        <w:rPr>
          <w:rFonts w:ascii="Calibri" w:hAnsi="Calibri" w:cs="Arial"/>
          <w:smallCaps/>
          <w:sz w:val="22"/>
          <w:szCs w:val="22"/>
        </w:rPr>
        <w:t xml:space="preserve"> – Bidder</w:t>
      </w:r>
      <w:r w:rsidR="000E2139">
        <w:rPr>
          <w:rFonts w:ascii="Calibri" w:hAnsi="Calibri" w:cs="Arial"/>
          <w:smallCaps/>
          <w:sz w:val="22"/>
          <w:szCs w:val="22"/>
        </w:rPr>
        <w:t xml:space="preserve">’s </w:t>
      </w:r>
      <w:r>
        <w:rPr>
          <w:rFonts w:ascii="Calibri" w:hAnsi="Calibri" w:cs="Arial"/>
          <w:smallCaps/>
          <w:sz w:val="22"/>
          <w:szCs w:val="22"/>
        </w:rPr>
        <w:t>Certification</w:t>
      </w:r>
      <w:r>
        <w:rPr>
          <w:rFonts w:ascii="Calibri" w:hAnsi="Calibri" w:cs="Arial"/>
          <w:b w:val="0"/>
          <w:sz w:val="22"/>
          <w:szCs w:val="22"/>
        </w:rPr>
        <w:br/>
        <w:t>This document is the Bidder’s Certification.</w:t>
      </w:r>
      <w:r>
        <w:rPr>
          <w:rFonts w:ascii="Calibri" w:hAnsi="Calibri" w:cs="Arial"/>
          <w:b w:val="0"/>
          <w:sz w:val="22"/>
          <w:szCs w:val="22"/>
        </w:rPr>
        <w:br/>
        <w:t xml:space="preserve">Complete the certification, attach </w:t>
      </w:r>
      <w:r w:rsidR="00E41C7E">
        <w:rPr>
          <w:rFonts w:ascii="Calibri" w:hAnsi="Calibri" w:cs="Arial"/>
          <w:b w:val="0"/>
          <w:sz w:val="22"/>
          <w:szCs w:val="22"/>
        </w:rPr>
        <w:t xml:space="preserve">it </w:t>
      </w:r>
      <w:r w:rsidR="00BD7381">
        <w:rPr>
          <w:rFonts w:ascii="Calibri" w:hAnsi="Calibri" w:cs="Arial"/>
          <w:b w:val="0"/>
          <w:sz w:val="22"/>
          <w:szCs w:val="22"/>
        </w:rPr>
        <w:t xml:space="preserve">to </w:t>
      </w:r>
      <w:r>
        <w:rPr>
          <w:rFonts w:ascii="Calibri" w:hAnsi="Calibri" w:cs="Arial"/>
          <w:b w:val="0"/>
          <w:sz w:val="22"/>
          <w:szCs w:val="22"/>
        </w:rPr>
        <w:t xml:space="preserve">the bid </w:t>
      </w:r>
      <w:r w:rsidR="00BD7381">
        <w:rPr>
          <w:rFonts w:ascii="Calibri" w:hAnsi="Calibri" w:cs="Arial"/>
          <w:b w:val="0"/>
          <w:sz w:val="22"/>
          <w:szCs w:val="22"/>
        </w:rPr>
        <w:t xml:space="preserve">along with </w:t>
      </w:r>
      <w:r>
        <w:rPr>
          <w:rFonts w:ascii="Calibri" w:hAnsi="Calibri" w:cs="Arial"/>
          <w:b w:val="0"/>
          <w:sz w:val="22"/>
          <w:szCs w:val="22"/>
        </w:rPr>
        <w:t xml:space="preserve">any exceptions, and submit </w:t>
      </w:r>
      <w:r w:rsidR="00E41C7E">
        <w:rPr>
          <w:rFonts w:ascii="Calibri" w:hAnsi="Calibri" w:cs="Arial"/>
          <w:b w:val="0"/>
          <w:sz w:val="22"/>
          <w:szCs w:val="22"/>
        </w:rPr>
        <w:t xml:space="preserve">it </w:t>
      </w:r>
      <w:r>
        <w:rPr>
          <w:rFonts w:ascii="Calibri" w:hAnsi="Calibri" w:cs="Arial"/>
          <w:b w:val="0"/>
          <w:sz w:val="22"/>
          <w:szCs w:val="22"/>
        </w:rPr>
        <w:t>to Enterprise Services.</w:t>
      </w:r>
      <w:r w:rsidRPr="009964B7">
        <w:rPr>
          <w:rFonts w:ascii="Calibri" w:hAnsi="Calibri" w:cs="Arial"/>
          <w:b w:val="0"/>
          <w:sz w:val="22"/>
          <w:szCs w:val="22"/>
        </w:rPr>
        <w:t xml:space="preserve"> </w:t>
      </w:r>
      <w:r w:rsidR="007B59FD">
        <w:rPr>
          <w:rFonts w:ascii="Calibri" w:hAnsi="Calibri" w:cs="Arial"/>
          <w:b w:val="0"/>
          <w:sz w:val="22"/>
          <w:szCs w:val="22"/>
        </w:rPr>
        <w:t xml:space="preserve"> Note: </w:t>
      </w:r>
      <w:r w:rsidR="00E41C7E">
        <w:rPr>
          <w:rFonts w:ascii="Calibri" w:hAnsi="Calibri" w:cs="Arial"/>
          <w:b w:val="0"/>
          <w:sz w:val="22"/>
          <w:szCs w:val="22"/>
        </w:rPr>
        <w:t xml:space="preserve"> the Certification must be complete.  Where there are choices, Bidder must check a box.  The certification must be </w:t>
      </w:r>
      <w:r w:rsidR="007B59FD">
        <w:rPr>
          <w:rFonts w:ascii="Calibri" w:hAnsi="Calibri" w:cs="Arial"/>
          <w:b w:val="0"/>
          <w:sz w:val="22"/>
          <w:szCs w:val="22"/>
        </w:rPr>
        <w:t>signed</w:t>
      </w:r>
      <w:r w:rsidR="00E41C7E">
        <w:rPr>
          <w:rFonts w:ascii="Calibri" w:hAnsi="Calibri" w:cs="Arial"/>
          <w:b w:val="0"/>
          <w:sz w:val="22"/>
          <w:szCs w:val="22"/>
        </w:rPr>
        <w:t xml:space="preserve"> and submitted by a duly authorized representative for the Bidder.</w:t>
      </w:r>
    </w:p>
    <w:p w14:paraId="28E7CA95" w14:textId="6451C0BA" w:rsidR="000E2139" w:rsidRDefault="000E2139" w:rsidP="000E2139">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A</w:t>
      </w:r>
      <w:r w:rsidR="00880BE8">
        <w:rPr>
          <w:rFonts w:ascii="Calibri" w:hAnsi="Calibri" w:cs="Arial"/>
          <w:smallCaps/>
          <w:sz w:val="22"/>
          <w:szCs w:val="22"/>
        </w:rPr>
        <w:t>-</w:t>
      </w:r>
      <w:r>
        <w:rPr>
          <w:rFonts w:ascii="Calibri" w:hAnsi="Calibri" w:cs="Arial"/>
          <w:smallCaps/>
          <w:sz w:val="22"/>
          <w:szCs w:val="22"/>
        </w:rPr>
        <w:t>2 – Bidder</w:t>
      </w:r>
      <w:r w:rsidR="00136678">
        <w:rPr>
          <w:rFonts w:ascii="Calibri" w:hAnsi="Calibri" w:cs="Arial"/>
          <w:smallCaps/>
          <w:sz w:val="22"/>
          <w:szCs w:val="22"/>
        </w:rPr>
        <w:t>’s</w:t>
      </w:r>
      <w:r>
        <w:rPr>
          <w:rFonts w:ascii="Calibri" w:hAnsi="Calibri" w:cs="Arial"/>
          <w:smallCaps/>
          <w:sz w:val="22"/>
          <w:szCs w:val="22"/>
        </w:rPr>
        <w:t xml:space="preserve"> Profile</w:t>
      </w:r>
      <w:r>
        <w:rPr>
          <w:rFonts w:ascii="Calibri" w:hAnsi="Calibri" w:cs="Arial"/>
          <w:b w:val="0"/>
          <w:sz w:val="22"/>
          <w:szCs w:val="22"/>
        </w:rPr>
        <w:br/>
        <w:t xml:space="preserve">This document is required </w:t>
      </w:r>
      <w:r w:rsidR="00136678">
        <w:rPr>
          <w:rFonts w:ascii="Calibri" w:hAnsi="Calibri" w:cs="Arial"/>
          <w:b w:val="0"/>
          <w:sz w:val="22"/>
          <w:szCs w:val="22"/>
        </w:rPr>
        <w:t xml:space="preserve">bidder </w:t>
      </w:r>
      <w:r>
        <w:rPr>
          <w:rFonts w:ascii="Calibri" w:hAnsi="Calibri" w:cs="Arial"/>
          <w:b w:val="0"/>
          <w:sz w:val="22"/>
          <w:szCs w:val="22"/>
        </w:rPr>
        <w:t xml:space="preserve">information for </w:t>
      </w:r>
      <w:r w:rsidR="00136678">
        <w:rPr>
          <w:rFonts w:ascii="Calibri" w:hAnsi="Calibri" w:cs="Arial"/>
          <w:b w:val="0"/>
          <w:sz w:val="22"/>
          <w:szCs w:val="22"/>
        </w:rPr>
        <w:t xml:space="preserve">Enterprise Services’ </w:t>
      </w:r>
      <w:r>
        <w:rPr>
          <w:rFonts w:ascii="Calibri" w:hAnsi="Calibri" w:cs="Arial"/>
          <w:b w:val="0"/>
          <w:sz w:val="22"/>
          <w:szCs w:val="22"/>
        </w:rPr>
        <w:t>contract administration purposes.</w:t>
      </w:r>
      <w:r>
        <w:rPr>
          <w:rFonts w:ascii="Calibri" w:hAnsi="Calibri" w:cs="Arial"/>
          <w:b w:val="0"/>
          <w:sz w:val="22"/>
          <w:szCs w:val="22"/>
        </w:rPr>
        <w:br/>
        <w:t>Complete as instructed and submit with the bid to Enterprise Services.</w:t>
      </w:r>
    </w:p>
    <w:p w14:paraId="5F538DDE" w14:textId="5F7A02B3" w:rsidR="00455491" w:rsidRPr="00880BE8" w:rsidRDefault="0068400A" w:rsidP="00455491">
      <w:pPr>
        <w:pStyle w:val="ColorfulList-Accent11"/>
        <w:numPr>
          <w:ilvl w:val="0"/>
          <w:numId w:val="21"/>
        </w:numPr>
        <w:spacing w:after="0"/>
        <w:ind w:right="720"/>
        <w:rPr>
          <w:rFonts w:ascii="Calibri" w:hAnsi="Calibri" w:cs="Arial"/>
          <w:b w:val="0"/>
          <w:sz w:val="22"/>
          <w:szCs w:val="22"/>
        </w:rPr>
      </w:pPr>
      <w:r>
        <w:rPr>
          <w:rFonts w:ascii="Calibri" w:hAnsi="Calibri" w:cs="Arial"/>
          <w:smallCaps/>
          <w:sz w:val="22"/>
          <w:szCs w:val="22"/>
        </w:rPr>
        <w:t>Exhibit</w:t>
      </w:r>
      <w:r w:rsidR="00880BE8">
        <w:rPr>
          <w:rFonts w:ascii="Calibri" w:hAnsi="Calibri" w:cs="Arial"/>
          <w:smallCaps/>
          <w:sz w:val="22"/>
          <w:szCs w:val="22"/>
        </w:rPr>
        <w:t> </w:t>
      </w:r>
      <w:r>
        <w:rPr>
          <w:rFonts w:ascii="Calibri" w:hAnsi="Calibri" w:cs="Arial"/>
          <w:smallCaps/>
          <w:sz w:val="22"/>
          <w:szCs w:val="22"/>
        </w:rPr>
        <w:t xml:space="preserve">B </w:t>
      </w:r>
      <w:r w:rsidR="00136678">
        <w:rPr>
          <w:rFonts w:ascii="Calibri" w:hAnsi="Calibri" w:cs="Arial"/>
          <w:smallCaps/>
          <w:sz w:val="22"/>
          <w:szCs w:val="22"/>
        </w:rPr>
        <w:t>–</w:t>
      </w:r>
      <w:r w:rsidR="00A845F2">
        <w:rPr>
          <w:rFonts w:ascii="Calibri" w:hAnsi="Calibri" w:cs="Arial"/>
          <w:smallCaps/>
          <w:sz w:val="22"/>
          <w:szCs w:val="22"/>
        </w:rPr>
        <w:t xml:space="preserve"> </w:t>
      </w:r>
      <w:r w:rsidR="00136678">
        <w:rPr>
          <w:rFonts w:ascii="Calibri" w:hAnsi="Calibri" w:cs="Arial"/>
          <w:smallCaps/>
          <w:sz w:val="22"/>
          <w:szCs w:val="22"/>
        </w:rPr>
        <w:t>Specifications</w:t>
      </w:r>
      <w:r w:rsidR="00455491">
        <w:rPr>
          <w:rFonts w:ascii="Calibri" w:hAnsi="Calibri" w:cs="Arial"/>
          <w:b w:val="0"/>
          <w:sz w:val="22"/>
          <w:szCs w:val="22"/>
        </w:rPr>
        <w:br/>
      </w:r>
      <w:r w:rsidR="00433281">
        <w:rPr>
          <w:rFonts w:ascii="Calibri" w:hAnsi="Calibri" w:cs="Arial"/>
          <w:b w:val="0"/>
          <w:sz w:val="22"/>
          <w:szCs w:val="22"/>
        </w:rPr>
        <w:t xml:space="preserve">Bidder will need to confirm that they meet or exceed the detailed specifications </w:t>
      </w:r>
      <w:r w:rsidR="00433281" w:rsidRPr="00880BE8">
        <w:rPr>
          <w:rFonts w:ascii="Calibri" w:hAnsi="Calibri" w:cs="Arial"/>
          <w:b w:val="0"/>
          <w:sz w:val="22"/>
          <w:szCs w:val="22"/>
        </w:rPr>
        <w:t xml:space="preserve">addressed </w:t>
      </w:r>
      <w:r w:rsidR="00764DA3" w:rsidRPr="00880BE8">
        <w:rPr>
          <w:rFonts w:ascii="Calibri" w:hAnsi="Calibri" w:cs="Arial"/>
          <w:b w:val="0"/>
          <w:sz w:val="22"/>
          <w:szCs w:val="22"/>
        </w:rPr>
        <w:t xml:space="preserve">in </w:t>
      </w:r>
      <w:hyperlink w:anchor="ReqSubs" w:history="1">
        <w:r w:rsidR="00455491" w:rsidRPr="00880BE8">
          <w:rPr>
            <w:rStyle w:val="Hyperlink"/>
            <w:rFonts w:ascii="Calibri" w:hAnsi="Calibri" w:cs="Arial"/>
            <w:b w:val="0"/>
            <w:i/>
            <w:sz w:val="22"/>
            <w:szCs w:val="22"/>
            <w:u w:val="none"/>
          </w:rPr>
          <w:t>Exhibit</w:t>
        </w:r>
        <w:r w:rsidR="00136678" w:rsidRPr="00880BE8">
          <w:rPr>
            <w:rStyle w:val="Hyperlink"/>
            <w:rFonts w:ascii="Calibri" w:hAnsi="Calibri" w:cs="Arial"/>
            <w:b w:val="0"/>
            <w:i/>
            <w:sz w:val="22"/>
            <w:szCs w:val="22"/>
            <w:u w:val="none"/>
          </w:rPr>
          <w:t> </w:t>
        </w:r>
        <w:r w:rsidR="00455491" w:rsidRPr="00880BE8">
          <w:rPr>
            <w:rStyle w:val="Hyperlink"/>
            <w:rFonts w:ascii="Calibri" w:hAnsi="Calibri" w:cs="Arial"/>
            <w:b w:val="0"/>
            <w:i/>
            <w:sz w:val="22"/>
            <w:szCs w:val="22"/>
            <w:u w:val="none"/>
          </w:rPr>
          <w:t>B – Specifications</w:t>
        </w:r>
      </w:hyperlink>
      <w:r w:rsidR="00455491" w:rsidRPr="00880BE8">
        <w:rPr>
          <w:rFonts w:ascii="Calibri" w:hAnsi="Calibri" w:cs="Arial"/>
          <w:b w:val="0"/>
          <w:sz w:val="22"/>
          <w:szCs w:val="22"/>
        </w:rPr>
        <w:t>.</w:t>
      </w:r>
    </w:p>
    <w:p w14:paraId="23767264" w14:textId="627E0CF7" w:rsidR="00455491" w:rsidRPr="00880BE8" w:rsidRDefault="00433281" w:rsidP="00455491">
      <w:pPr>
        <w:numPr>
          <w:ilvl w:val="0"/>
          <w:numId w:val="21"/>
        </w:numPr>
        <w:spacing w:before="240"/>
        <w:ind w:right="720"/>
        <w:rPr>
          <w:rFonts w:ascii="Calibri" w:hAnsi="Calibri" w:cs="Arial"/>
          <w:sz w:val="22"/>
          <w:szCs w:val="22"/>
        </w:rPr>
      </w:pPr>
      <w:r w:rsidRPr="000E2139">
        <w:rPr>
          <w:rFonts w:ascii="Calibri" w:hAnsi="Calibri" w:cs="Arial"/>
          <w:b/>
          <w:smallCaps/>
          <w:sz w:val="22"/>
          <w:szCs w:val="22"/>
        </w:rPr>
        <w:t>Exhibit</w:t>
      </w:r>
      <w:r w:rsidR="00136678">
        <w:rPr>
          <w:rFonts w:ascii="Calibri" w:hAnsi="Calibri" w:cs="Arial"/>
          <w:b/>
          <w:smallCaps/>
          <w:sz w:val="22"/>
          <w:szCs w:val="22"/>
        </w:rPr>
        <w:t> </w:t>
      </w:r>
      <w:r w:rsidRPr="000E2139">
        <w:rPr>
          <w:rFonts w:ascii="Calibri" w:hAnsi="Calibri" w:cs="Arial"/>
          <w:b/>
          <w:smallCaps/>
          <w:sz w:val="22"/>
          <w:szCs w:val="22"/>
        </w:rPr>
        <w:t xml:space="preserve">C </w:t>
      </w:r>
      <w:r w:rsidR="00136678">
        <w:rPr>
          <w:rFonts w:ascii="Calibri" w:hAnsi="Calibri" w:cs="Arial"/>
          <w:b/>
          <w:smallCaps/>
          <w:sz w:val="22"/>
          <w:szCs w:val="22"/>
        </w:rPr>
        <w:t>–</w:t>
      </w:r>
      <w:r w:rsidRPr="000E2139">
        <w:rPr>
          <w:rFonts w:ascii="Calibri" w:hAnsi="Calibri" w:cs="Arial"/>
          <w:b/>
          <w:smallCaps/>
          <w:sz w:val="22"/>
          <w:szCs w:val="22"/>
        </w:rPr>
        <w:t xml:space="preserve"> </w:t>
      </w:r>
      <w:r w:rsidR="00136678">
        <w:rPr>
          <w:rFonts w:ascii="Calibri" w:hAnsi="Calibri" w:cs="Arial"/>
          <w:b/>
          <w:smallCaps/>
          <w:sz w:val="22"/>
          <w:szCs w:val="22"/>
        </w:rPr>
        <w:t>Bid Price</w:t>
      </w:r>
      <w:r w:rsidR="00455491" w:rsidRPr="00A961EC">
        <w:rPr>
          <w:rFonts w:ascii="Calibri" w:hAnsi="Calibri" w:cs="Arial"/>
          <w:b/>
          <w:sz w:val="22"/>
          <w:szCs w:val="22"/>
        </w:rPr>
        <w:br/>
      </w:r>
      <w:r w:rsidRPr="00880BE8">
        <w:rPr>
          <w:rFonts w:ascii="Calibri" w:hAnsi="Calibri" w:cs="Arial"/>
          <w:sz w:val="22"/>
          <w:szCs w:val="22"/>
        </w:rPr>
        <w:t>Bidder will need to complete the price worksheet template</w:t>
      </w:r>
      <w:r w:rsidR="00455491" w:rsidRPr="00880BE8">
        <w:rPr>
          <w:rFonts w:ascii="Calibri" w:hAnsi="Calibri" w:cs="Arial"/>
          <w:sz w:val="22"/>
          <w:szCs w:val="22"/>
        </w:rPr>
        <w:t>s</w:t>
      </w:r>
      <w:r w:rsidR="008B23FA" w:rsidRPr="00880BE8">
        <w:rPr>
          <w:rFonts w:ascii="Calibri" w:hAnsi="Calibri" w:cs="Arial"/>
          <w:sz w:val="22"/>
          <w:szCs w:val="22"/>
        </w:rPr>
        <w:t xml:space="preserve"> as</w:t>
      </w:r>
      <w:r w:rsidR="00455491" w:rsidRPr="00880BE8">
        <w:rPr>
          <w:rFonts w:ascii="Calibri" w:hAnsi="Calibri" w:cs="Arial"/>
          <w:sz w:val="22"/>
          <w:szCs w:val="22"/>
        </w:rPr>
        <w:t xml:space="preserve"> instructed </w:t>
      </w:r>
      <w:r w:rsidRPr="00880BE8">
        <w:rPr>
          <w:rFonts w:ascii="Calibri" w:hAnsi="Calibri" w:cs="Arial"/>
          <w:sz w:val="22"/>
          <w:szCs w:val="22"/>
        </w:rPr>
        <w:t>in</w:t>
      </w:r>
      <w:r w:rsidR="00455491" w:rsidRPr="00880BE8">
        <w:rPr>
          <w:rFonts w:ascii="Calibri" w:hAnsi="Calibri" w:cs="Arial"/>
          <w:sz w:val="22"/>
          <w:szCs w:val="22"/>
        </w:rPr>
        <w:t xml:space="preserve"> </w:t>
      </w:r>
      <w:hyperlink w:anchor="ReqSubs" w:history="1">
        <w:r w:rsidR="00136678" w:rsidRPr="00880BE8">
          <w:rPr>
            <w:rStyle w:val="Hyperlink"/>
            <w:rFonts w:ascii="Calibri" w:hAnsi="Calibri" w:cs="Arial"/>
            <w:i/>
            <w:sz w:val="22"/>
            <w:szCs w:val="22"/>
            <w:u w:val="none"/>
          </w:rPr>
          <w:t>Exhibit </w:t>
        </w:r>
        <w:r w:rsidR="00455491" w:rsidRPr="00880BE8">
          <w:rPr>
            <w:rStyle w:val="Hyperlink"/>
            <w:rFonts w:ascii="Calibri" w:hAnsi="Calibri" w:cs="Arial"/>
            <w:i/>
            <w:sz w:val="22"/>
            <w:szCs w:val="22"/>
            <w:u w:val="none"/>
          </w:rPr>
          <w:t>C – Bid Price</w:t>
        </w:r>
      </w:hyperlink>
      <w:r w:rsidR="00455491" w:rsidRPr="00880BE8">
        <w:rPr>
          <w:rFonts w:ascii="Calibri" w:hAnsi="Calibri" w:cs="Arial"/>
          <w:sz w:val="22"/>
          <w:szCs w:val="22"/>
        </w:rPr>
        <w:t>.</w:t>
      </w:r>
    </w:p>
    <w:p w14:paraId="120F19A8" w14:textId="0F2061A5" w:rsidR="001D7750" w:rsidRDefault="00363AC7" w:rsidP="000E79D0">
      <w:pPr>
        <w:keepNext/>
        <w:keepLines/>
        <w:numPr>
          <w:ilvl w:val="0"/>
          <w:numId w:val="16"/>
        </w:numPr>
        <w:spacing w:before="240"/>
        <w:ind w:left="734" w:hanging="547"/>
        <w:jc w:val="both"/>
        <w:rPr>
          <w:rFonts w:ascii="Calibri" w:hAnsi="Calibri"/>
          <w:sz w:val="22"/>
          <w:szCs w:val="22"/>
        </w:rPr>
      </w:pPr>
      <w:r>
        <w:rPr>
          <w:rFonts w:ascii="Calibri" w:hAnsi="Calibri"/>
          <w:b/>
          <w:smallCaps/>
          <w:sz w:val="22"/>
          <w:szCs w:val="22"/>
        </w:rPr>
        <w:t>Submitting Bids</w:t>
      </w:r>
      <w:r>
        <w:rPr>
          <w:rFonts w:ascii="Calibri" w:hAnsi="Calibri"/>
          <w:sz w:val="22"/>
          <w:szCs w:val="22"/>
        </w:rPr>
        <w:t xml:space="preserve">.  </w:t>
      </w:r>
      <w:r w:rsidR="00645201" w:rsidRPr="00294CC2">
        <w:rPr>
          <w:rFonts w:ascii="Calibri" w:hAnsi="Calibri"/>
          <w:sz w:val="22"/>
          <w:szCs w:val="22"/>
        </w:rPr>
        <w:t xml:space="preserve">Your electronic bid must be emailed to </w:t>
      </w:r>
      <w:hyperlink r:id="rId103" w:history="1">
        <w:r w:rsidR="00420164" w:rsidRPr="00420164">
          <w:rPr>
            <w:rStyle w:val="Hyperlink"/>
            <w:rFonts w:cs="Arial"/>
            <w:highlight w:val="yellow"/>
          </w:rPr>
          <w:t>DESCPRMEnvironProtec@des.wa.gov</w:t>
        </w:r>
      </w:hyperlink>
      <w:r w:rsidR="00645201" w:rsidRPr="00294CC2">
        <w:rPr>
          <w:rFonts w:ascii="Calibri" w:hAnsi="Calibri"/>
          <w:sz w:val="22"/>
          <w:szCs w:val="22"/>
        </w:rPr>
        <w:t>.  Enterprise Services email boxes only can accept emails that total less than 30MB in size.  Bidders are cautioned to keep email sizes to less than 25MB to ease delivery.  Zipped files cannot be accepted</w:t>
      </w:r>
      <w:r w:rsidR="00645201">
        <w:rPr>
          <w:rFonts w:ascii="Calibri" w:hAnsi="Calibri"/>
          <w:sz w:val="22"/>
          <w:szCs w:val="22"/>
        </w:rPr>
        <w:t>.</w:t>
      </w:r>
    </w:p>
    <w:p w14:paraId="1D93B55C" w14:textId="77777777" w:rsidR="001D7750" w:rsidRDefault="001D7750" w:rsidP="00AF34B2">
      <w:pPr>
        <w:jc w:val="both"/>
        <w:rPr>
          <w:rFonts w:ascii="Calibri" w:hAnsi="Calibri"/>
          <w:sz w:val="22"/>
          <w:szCs w:val="22"/>
        </w:rPr>
      </w:pPr>
    </w:p>
    <w:p w14:paraId="46A14012" w14:textId="77777777" w:rsidR="007F754A" w:rsidRPr="007F754A" w:rsidRDefault="007F754A" w:rsidP="00093CB1">
      <w:pPr>
        <w:pStyle w:val="Heading1"/>
      </w:pPr>
      <w:bookmarkStart w:id="3" w:name="Section_4"/>
      <w:r w:rsidRPr="007F754A">
        <w:t xml:space="preserve">Section </w:t>
      </w:r>
      <w:r>
        <w:t>4</w:t>
      </w:r>
      <w:r w:rsidRPr="007F754A">
        <w:t xml:space="preserve"> – </w:t>
      </w:r>
      <w:r>
        <w:t>Bid Evaluation</w:t>
      </w:r>
    </w:p>
    <w:bookmarkEnd w:id="3"/>
    <w:p w14:paraId="3323CE7A" w14:textId="77777777" w:rsidR="007F754A" w:rsidRDefault="007F754A" w:rsidP="00A923E1">
      <w:pPr>
        <w:keepNext/>
        <w:keepLines/>
        <w:rPr>
          <w:rFonts w:ascii="Calibri" w:hAnsi="Calibri" w:cs="Arial"/>
          <w:sz w:val="22"/>
          <w:szCs w:val="22"/>
        </w:rPr>
      </w:pPr>
    </w:p>
    <w:p w14:paraId="7FB4F349" w14:textId="68B67AD2" w:rsidR="004D0A8C" w:rsidRPr="001A2B86" w:rsidRDefault="007F754A" w:rsidP="00A923E1">
      <w:pPr>
        <w:keepNext/>
        <w:keepLines/>
        <w:jc w:val="both"/>
        <w:rPr>
          <w:rFonts w:ascii="Calibri" w:hAnsi="Calibri"/>
          <w:sz w:val="22"/>
          <w:szCs w:val="22"/>
        </w:rPr>
      </w:pPr>
      <w:r>
        <w:rPr>
          <w:rFonts w:ascii="Calibri" w:hAnsi="Calibri"/>
          <w:sz w:val="22"/>
          <w:szCs w:val="22"/>
        </w:rPr>
        <w:t xml:space="preserve">This section identifies how Enterprise Service will evaluate </w:t>
      </w:r>
      <w:r w:rsidR="00A44BC4">
        <w:rPr>
          <w:rFonts w:ascii="Calibri" w:hAnsi="Calibri" w:cs="Arial"/>
          <w:sz w:val="22"/>
          <w:szCs w:val="22"/>
        </w:rPr>
        <w:t>Competitive</w:t>
      </w:r>
      <w:r w:rsidR="00645201">
        <w:rPr>
          <w:rFonts w:ascii="Calibri" w:hAnsi="Calibri" w:cs="Arial"/>
          <w:sz w:val="22"/>
          <w:szCs w:val="22"/>
        </w:rPr>
        <w:t xml:space="preserve"> Solicitation</w:t>
      </w:r>
      <w:r>
        <w:rPr>
          <w:rFonts w:ascii="Calibri" w:hAnsi="Calibri"/>
          <w:sz w:val="22"/>
          <w:szCs w:val="22"/>
        </w:rPr>
        <w:t xml:space="preserve"> bids.</w:t>
      </w:r>
    </w:p>
    <w:p w14:paraId="5BE636F9" w14:textId="3B92BCEE" w:rsidR="002D0F80" w:rsidRDefault="002D0F80" w:rsidP="006F0E53">
      <w:pPr>
        <w:numPr>
          <w:ilvl w:val="0"/>
          <w:numId w:val="11"/>
        </w:numPr>
        <w:spacing w:before="240"/>
        <w:ind w:left="734" w:hanging="547"/>
        <w:jc w:val="both"/>
        <w:rPr>
          <w:rFonts w:ascii="Calibri" w:hAnsi="Calibri"/>
          <w:sz w:val="22"/>
          <w:szCs w:val="22"/>
        </w:rPr>
      </w:pPr>
      <w:r w:rsidRPr="001A2B86">
        <w:rPr>
          <w:rFonts w:ascii="Calibri" w:hAnsi="Calibri"/>
          <w:b/>
          <w:smallCaps/>
          <w:sz w:val="22"/>
          <w:szCs w:val="22"/>
        </w:rPr>
        <w:t>Overview</w:t>
      </w:r>
      <w:r>
        <w:rPr>
          <w:rFonts w:ascii="Calibri" w:hAnsi="Calibri"/>
          <w:sz w:val="22"/>
          <w:szCs w:val="22"/>
        </w:rPr>
        <w:t xml:space="preserve">.  Enterprise Services will evaluate bids for this </w:t>
      </w:r>
      <w:r w:rsidR="00A44BC4">
        <w:rPr>
          <w:rFonts w:ascii="Calibri" w:hAnsi="Calibri" w:cs="Arial"/>
          <w:sz w:val="22"/>
          <w:szCs w:val="22"/>
        </w:rPr>
        <w:t>Competitive</w:t>
      </w:r>
      <w:r w:rsidR="00645201">
        <w:rPr>
          <w:rFonts w:ascii="Calibri" w:hAnsi="Calibri" w:cs="Arial"/>
          <w:sz w:val="22"/>
          <w:szCs w:val="22"/>
        </w:rPr>
        <w:t xml:space="preserve"> Solicitation</w:t>
      </w:r>
      <w:r>
        <w:rPr>
          <w:rFonts w:ascii="Calibri" w:hAnsi="Calibri"/>
          <w:sz w:val="22"/>
          <w:szCs w:val="22"/>
        </w:rPr>
        <w:t xml:space="preserve"> as described below.</w:t>
      </w:r>
    </w:p>
    <w:p w14:paraId="29D7C740" w14:textId="77777777" w:rsidR="002D0F80" w:rsidRDefault="002D0F80" w:rsidP="002D0F80">
      <w:pPr>
        <w:numPr>
          <w:ilvl w:val="0"/>
          <w:numId w:val="12"/>
        </w:numPr>
        <w:spacing w:before="120"/>
        <w:ind w:left="1440" w:right="720"/>
        <w:jc w:val="both"/>
        <w:rPr>
          <w:rFonts w:ascii="Calibri" w:hAnsi="Calibri"/>
          <w:sz w:val="22"/>
          <w:szCs w:val="22"/>
        </w:rPr>
      </w:pPr>
      <w:r>
        <w:rPr>
          <w:rFonts w:ascii="Calibri" w:hAnsi="Calibri"/>
          <w:sz w:val="22"/>
          <w:szCs w:val="22"/>
        </w:rPr>
        <w:t xml:space="preserve">Bidder </w:t>
      </w:r>
      <w:r w:rsidR="00127032">
        <w:rPr>
          <w:rFonts w:ascii="Calibri" w:hAnsi="Calibri"/>
          <w:sz w:val="22"/>
          <w:szCs w:val="22"/>
        </w:rPr>
        <w:t>responsiveness, specification, price factors and responsibility, will be evaluated based on the process described herein.</w:t>
      </w:r>
    </w:p>
    <w:p w14:paraId="56039F17" w14:textId="01AC0BC8" w:rsidR="00127032" w:rsidRDefault="00D134C9" w:rsidP="002D0F80">
      <w:pPr>
        <w:numPr>
          <w:ilvl w:val="0"/>
          <w:numId w:val="12"/>
        </w:numPr>
        <w:spacing w:before="120"/>
        <w:ind w:left="1440" w:right="720"/>
        <w:jc w:val="both"/>
        <w:rPr>
          <w:rFonts w:ascii="Calibri" w:hAnsi="Calibri"/>
          <w:sz w:val="22"/>
          <w:szCs w:val="22"/>
        </w:rPr>
      </w:pPr>
      <w:r>
        <w:rPr>
          <w:rFonts w:ascii="Calibri" w:hAnsi="Calibri"/>
          <w:sz w:val="22"/>
          <w:szCs w:val="22"/>
        </w:rPr>
        <w:t>Any b</w:t>
      </w:r>
      <w:r w:rsidR="00127032">
        <w:rPr>
          <w:rFonts w:ascii="Calibri" w:hAnsi="Calibri"/>
          <w:sz w:val="22"/>
          <w:szCs w:val="22"/>
        </w:rPr>
        <w:t xml:space="preserve">idder whose bid </w:t>
      </w:r>
      <w:r>
        <w:rPr>
          <w:rFonts w:ascii="Calibri" w:hAnsi="Calibri"/>
          <w:sz w:val="22"/>
          <w:szCs w:val="22"/>
        </w:rPr>
        <w:t>is</w:t>
      </w:r>
      <w:r w:rsidR="00127032">
        <w:rPr>
          <w:rFonts w:ascii="Calibri" w:hAnsi="Calibri"/>
          <w:sz w:val="22"/>
          <w:szCs w:val="22"/>
        </w:rPr>
        <w:t xml:space="preserve"> determined to be non-responsive will be rejected and will be notified of the reasons for this rejection.</w:t>
      </w:r>
    </w:p>
    <w:p w14:paraId="63FB2213" w14:textId="57795298" w:rsidR="002D0F80" w:rsidRDefault="002D0F80" w:rsidP="00B2239E">
      <w:pPr>
        <w:numPr>
          <w:ilvl w:val="0"/>
          <w:numId w:val="12"/>
        </w:numPr>
        <w:spacing w:before="120"/>
        <w:ind w:left="1440" w:right="720"/>
        <w:jc w:val="both"/>
        <w:rPr>
          <w:rFonts w:ascii="Calibri" w:hAnsi="Calibri"/>
          <w:sz w:val="22"/>
          <w:szCs w:val="22"/>
        </w:rPr>
      </w:pPr>
      <w:r>
        <w:rPr>
          <w:rFonts w:ascii="Calibri" w:hAnsi="Calibri"/>
          <w:sz w:val="22"/>
          <w:szCs w:val="22"/>
        </w:rPr>
        <w:lastRenderedPageBreak/>
        <w:t>Enterprise Services</w:t>
      </w:r>
      <w:r w:rsidRPr="001A2B86">
        <w:rPr>
          <w:rFonts w:ascii="Calibri" w:hAnsi="Calibri"/>
          <w:sz w:val="22"/>
          <w:szCs w:val="22"/>
        </w:rPr>
        <w:t xml:space="preserve"> reserves the right to: </w:t>
      </w:r>
      <w:r>
        <w:rPr>
          <w:rFonts w:ascii="Calibri" w:hAnsi="Calibri"/>
          <w:sz w:val="22"/>
          <w:szCs w:val="22"/>
        </w:rPr>
        <w:t xml:space="preserve"> </w:t>
      </w:r>
      <w:r w:rsidRPr="001A2B86">
        <w:rPr>
          <w:rFonts w:ascii="Calibri" w:hAnsi="Calibri"/>
          <w:sz w:val="22"/>
          <w:szCs w:val="22"/>
        </w:rPr>
        <w:t>(1) Waive any informality; (2)</w:t>
      </w:r>
      <w:r>
        <w:rPr>
          <w:rFonts w:ascii="Calibri" w:hAnsi="Calibri"/>
          <w:sz w:val="22"/>
          <w:szCs w:val="22"/>
        </w:rPr>
        <w:t> </w:t>
      </w:r>
      <w:r w:rsidRPr="001A2B86">
        <w:rPr>
          <w:rFonts w:ascii="Calibri" w:hAnsi="Calibri"/>
          <w:sz w:val="22"/>
          <w:szCs w:val="22"/>
        </w:rPr>
        <w:t>Reject any or all bids, or portions thereof;</w:t>
      </w:r>
      <w:r>
        <w:rPr>
          <w:rFonts w:ascii="Calibri" w:hAnsi="Calibri"/>
          <w:sz w:val="22"/>
          <w:szCs w:val="22"/>
        </w:rPr>
        <w:t xml:space="preserve"> </w:t>
      </w:r>
      <w:r w:rsidRPr="001A2B86">
        <w:rPr>
          <w:rFonts w:ascii="Calibri" w:hAnsi="Calibri"/>
          <w:sz w:val="22"/>
          <w:szCs w:val="22"/>
        </w:rPr>
        <w:t>(3)</w:t>
      </w:r>
      <w:r>
        <w:rPr>
          <w:rFonts w:ascii="Calibri" w:hAnsi="Calibri"/>
          <w:sz w:val="22"/>
          <w:szCs w:val="22"/>
        </w:rPr>
        <w:t> </w:t>
      </w:r>
      <w:r w:rsidRPr="001A2B86">
        <w:rPr>
          <w:rFonts w:ascii="Calibri" w:hAnsi="Calibri"/>
          <w:sz w:val="22"/>
          <w:szCs w:val="22"/>
        </w:rPr>
        <w:t>Accept any portion of the items bid unless the bidder stipulates all or nothing in their bid; (4)</w:t>
      </w:r>
      <w:r>
        <w:rPr>
          <w:rFonts w:ascii="Calibri" w:hAnsi="Calibri"/>
          <w:sz w:val="22"/>
          <w:szCs w:val="22"/>
        </w:rPr>
        <w:t> </w:t>
      </w:r>
      <w:r w:rsidRPr="001A2B86">
        <w:rPr>
          <w:rFonts w:ascii="Calibri" w:hAnsi="Calibri"/>
          <w:sz w:val="22"/>
          <w:szCs w:val="22"/>
        </w:rPr>
        <w:t xml:space="preserve">Cancel </w:t>
      </w:r>
      <w:r w:rsidR="00A44BC4">
        <w:rPr>
          <w:rFonts w:ascii="Calibri" w:hAnsi="Calibri"/>
          <w:sz w:val="22"/>
          <w:szCs w:val="22"/>
        </w:rPr>
        <w:t xml:space="preserve">the </w:t>
      </w:r>
      <w:r w:rsidR="00A44BC4">
        <w:rPr>
          <w:rFonts w:ascii="Calibri" w:hAnsi="Calibri" w:cs="Arial"/>
          <w:sz w:val="22"/>
          <w:szCs w:val="22"/>
        </w:rPr>
        <w:t>Competitive</w:t>
      </w:r>
      <w:r w:rsidR="000E79D0">
        <w:rPr>
          <w:rFonts w:ascii="Calibri" w:hAnsi="Calibri"/>
          <w:sz w:val="22"/>
          <w:szCs w:val="22"/>
        </w:rPr>
        <w:t xml:space="preserve"> Solicitation</w:t>
      </w:r>
      <w:r w:rsidRPr="001A2B86">
        <w:rPr>
          <w:rFonts w:ascii="Calibri" w:hAnsi="Calibri"/>
          <w:sz w:val="22"/>
          <w:szCs w:val="22"/>
        </w:rPr>
        <w:t xml:space="preserve"> and re-solicit bids; </w:t>
      </w:r>
      <w:r>
        <w:rPr>
          <w:rFonts w:ascii="Calibri" w:hAnsi="Calibri"/>
          <w:sz w:val="22"/>
          <w:szCs w:val="22"/>
        </w:rPr>
        <w:t xml:space="preserve">and/or </w:t>
      </w:r>
      <w:r w:rsidRPr="001A2B86">
        <w:rPr>
          <w:rFonts w:ascii="Calibri" w:hAnsi="Calibri"/>
          <w:sz w:val="22"/>
          <w:szCs w:val="22"/>
        </w:rPr>
        <w:t>(5)</w:t>
      </w:r>
      <w:r>
        <w:rPr>
          <w:rFonts w:ascii="Calibri" w:hAnsi="Calibri"/>
          <w:sz w:val="22"/>
          <w:szCs w:val="22"/>
        </w:rPr>
        <w:t> </w:t>
      </w:r>
      <w:r w:rsidRPr="001A2B86">
        <w:rPr>
          <w:rFonts w:ascii="Calibri" w:hAnsi="Calibri"/>
          <w:sz w:val="22"/>
          <w:szCs w:val="22"/>
        </w:rPr>
        <w:t>Negotiate with the lowest responsive and responsible bidder</w:t>
      </w:r>
      <w:r w:rsidR="00D134C9">
        <w:rPr>
          <w:rFonts w:ascii="Calibri" w:hAnsi="Calibri"/>
          <w:sz w:val="22"/>
          <w:szCs w:val="22"/>
        </w:rPr>
        <w:t>(s)</w:t>
      </w:r>
      <w:r w:rsidRPr="001A2B86">
        <w:rPr>
          <w:rFonts w:ascii="Calibri" w:hAnsi="Calibri"/>
          <w:sz w:val="22"/>
          <w:szCs w:val="22"/>
        </w:rPr>
        <w:t xml:space="preserve"> to determine if </w:t>
      </w:r>
      <w:r w:rsidR="00D134C9">
        <w:rPr>
          <w:rFonts w:ascii="Calibri" w:hAnsi="Calibri"/>
          <w:sz w:val="22"/>
          <w:szCs w:val="22"/>
        </w:rPr>
        <w:t>such</w:t>
      </w:r>
      <w:r w:rsidRPr="001A2B86">
        <w:rPr>
          <w:rFonts w:ascii="Calibri" w:hAnsi="Calibri"/>
          <w:sz w:val="22"/>
          <w:szCs w:val="22"/>
        </w:rPr>
        <w:t xml:space="preserve"> bid can be improved.</w:t>
      </w:r>
    </w:p>
    <w:p w14:paraId="3457223F" w14:textId="77777777" w:rsidR="00B2239E" w:rsidRPr="00127032" w:rsidRDefault="00B2239E" w:rsidP="00127032">
      <w:pPr>
        <w:numPr>
          <w:ilvl w:val="0"/>
          <w:numId w:val="12"/>
        </w:numPr>
        <w:spacing w:before="120"/>
        <w:ind w:left="1440" w:right="720"/>
        <w:jc w:val="both"/>
        <w:rPr>
          <w:rFonts w:ascii="Calibri" w:hAnsi="Calibri"/>
          <w:sz w:val="22"/>
          <w:szCs w:val="22"/>
        </w:rPr>
      </w:pPr>
      <w:r>
        <w:rPr>
          <w:rFonts w:ascii="Calibri" w:hAnsi="Calibri"/>
          <w:sz w:val="22"/>
          <w:szCs w:val="22"/>
        </w:rPr>
        <w:t xml:space="preserve">Enterprise Services will use the following process and </w:t>
      </w:r>
      <w:r w:rsidR="00261982">
        <w:rPr>
          <w:rFonts w:ascii="Calibri" w:hAnsi="Calibri"/>
          <w:sz w:val="22"/>
          <w:szCs w:val="22"/>
        </w:rPr>
        <w:t xml:space="preserve">evaluation </w:t>
      </w:r>
      <w:r>
        <w:rPr>
          <w:rFonts w:ascii="Calibri" w:hAnsi="Calibri"/>
          <w:sz w:val="22"/>
          <w:szCs w:val="22"/>
        </w:rPr>
        <w:t>criter</w:t>
      </w:r>
      <w:r w:rsidR="00261982">
        <w:rPr>
          <w:rFonts w:ascii="Calibri" w:hAnsi="Calibri"/>
          <w:sz w:val="22"/>
          <w:szCs w:val="22"/>
        </w:rPr>
        <w:t>ia for an award of a Master Contract:</w:t>
      </w:r>
    </w:p>
    <w:p w14:paraId="0DC9A195" w14:textId="77777777" w:rsidR="001243D6" w:rsidRPr="001243D6" w:rsidRDefault="004D0A8C" w:rsidP="00B2239E">
      <w:pPr>
        <w:numPr>
          <w:ilvl w:val="2"/>
          <w:numId w:val="12"/>
        </w:numPr>
        <w:spacing w:before="120"/>
        <w:ind w:right="720"/>
        <w:jc w:val="both"/>
        <w:rPr>
          <w:rFonts w:ascii="Calibri" w:hAnsi="Calibri"/>
          <w:sz w:val="22"/>
          <w:szCs w:val="22"/>
        </w:rPr>
      </w:pPr>
      <w:r w:rsidRPr="004D0A8C">
        <w:rPr>
          <w:rFonts w:ascii="Calibri" w:hAnsi="Calibri"/>
          <w:b/>
          <w:i/>
          <w:sz w:val="22"/>
          <w:szCs w:val="22"/>
        </w:rPr>
        <w:t>Step 1:  Responsiveness</w:t>
      </w:r>
      <w:r>
        <w:rPr>
          <w:rFonts w:ascii="Calibri" w:hAnsi="Calibri"/>
          <w:sz w:val="22"/>
          <w:szCs w:val="22"/>
        </w:rPr>
        <w:t xml:space="preserve">.  </w:t>
      </w:r>
    </w:p>
    <w:p w14:paraId="0B488AAD" w14:textId="77777777" w:rsidR="00127032" w:rsidRPr="00127032" w:rsidRDefault="00127032" w:rsidP="00B2239E">
      <w:pPr>
        <w:numPr>
          <w:ilvl w:val="2"/>
          <w:numId w:val="12"/>
        </w:numPr>
        <w:spacing w:before="120"/>
        <w:ind w:right="720"/>
        <w:jc w:val="both"/>
        <w:rPr>
          <w:rFonts w:ascii="Calibri" w:hAnsi="Calibri"/>
          <w:sz w:val="22"/>
          <w:szCs w:val="22"/>
        </w:rPr>
      </w:pPr>
      <w:r>
        <w:rPr>
          <w:rFonts w:ascii="Calibri" w:hAnsi="Calibri"/>
          <w:b/>
          <w:i/>
          <w:sz w:val="22"/>
          <w:szCs w:val="22"/>
        </w:rPr>
        <w:t xml:space="preserve">Step 2: </w:t>
      </w:r>
      <w:r w:rsidR="008B23FA">
        <w:rPr>
          <w:rFonts w:ascii="Calibri" w:hAnsi="Calibri"/>
          <w:b/>
          <w:i/>
          <w:sz w:val="22"/>
          <w:szCs w:val="22"/>
        </w:rPr>
        <w:t xml:space="preserve"> </w:t>
      </w:r>
      <w:r w:rsidR="002D0F80">
        <w:rPr>
          <w:rFonts w:ascii="Calibri" w:hAnsi="Calibri"/>
          <w:b/>
          <w:i/>
          <w:sz w:val="22"/>
          <w:szCs w:val="22"/>
        </w:rPr>
        <w:t>Specification Evaluation</w:t>
      </w:r>
      <w:r w:rsidR="00A504BA">
        <w:rPr>
          <w:rFonts w:ascii="Calibri" w:hAnsi="Calibri"/>
          <w:b/>
          <w:i/>
          <w:sz w:val="22"/>
          <w:szCs w:val="22"/>
        </w:rPr>
        <w:t>.</w:t>
      </w:r>
    </w:p>
    <w:p w14:paraId="78FCD580" w14:textId="6785B39E" w:rsidR="002D0F80" w:rsidRDefault="002D0F80" w:rsidP="00B2239E">
      <w:pPr>
        <w:numPr>
          <w:ilvl w:val="2"/>
          <w:numId w:val="12"/>
        </w:numPr>
        <w:spacing w:before="120"/>
        <w:ind w:right="720"/>
        <w:jc w:val="both"/>
        <w:rPr>
          <w:rFonts w:ascii="Calibri" w:hAnsi="Calibri"/>
          <w:sz w:val="22"/>
          <w:szCs w:val="22"/>
        </w:rPr>
      </w:pPr>
      <w:r w:rsidRPr="004D0A8C">
        <w:rPr>
          <w:rFonts w:ascii="Calibri" w:hAnsi="Calibri"/>
          <w:b/>
          <w:i/>
          <w:sz w:val="22"/>
          <w:szCs w:val="22"/>
        </w:rPr>
        <w:t xml:space="preserve">Step </w:t>
      </w:r>
      <w:r>
        <w:rPr>
          <w:rFonts w:ascii="Calibri" w:hAnsi="Calibri"/>
          <w:b/>
          <w:i/>
          <w:sz w:val="22"/>
          <w:szCs w:val="22"/>
        </w:rPr>
        <w:t>3</w:t>
      </w:r>
      <w:r w:rsidRPr="004D0A8C">
        <w:rPr>
          <w:rFonts w:ascii="Calibri" w:hAnsi="Calibri"/>
          <w:b/>
          <w:i/>
          <w:sz w:val="22"/>
          <w:szCs w:val="22"/>
        </w:rPr>
        <w:t xml:space="preserve">:  </w:t>
      </w:r>
      <w:r w:rsidR="007733C2">
        <w:rPr>
          <w:rFonts w:ascii="Calibri" w:hAnsi="Calibri"/>
          <w:b/>
          <w:i/>
          <w:sz w:val="22"/>
          <w:szCs w:val="22"/>
        </w:rPr>
        <w:t>Bid</w:t>
      </w:r>
      <w:r w:rsidR="00083121">
        <w:rPr>
          <w:rFonts w:ascii="Calibri" w:hAnsi="Calibri"/>
          <w:b/>
          <w:i/>
          <w:sz w:val="22"/>
          <w:szCs w:val="22"/>
        </w:rPr>
        <w:t xml:space="preserve"> Evaluation</w:t>
      </w:r>
      <w:r w:rsidRPr="005335B7">
        <w:rPr>
          <w:rFonts w:ascii="Calibri" w:hAnsi="Calibri"/>
          <w:sz w:val="22"/>
          <w:szCs w:val="22"/>
        </w:rPr>
        <w:t xml:space="preserve">. </w:t>
      </w:r>
      <w:r>
        <w:rPr>
          <w:rFonts w:ascii="Calibri" w:hAnsi="Calibri"/>
          <w:sz w:val="22"/>
          <w:szCs w:val="22"/>
        </w:rPr>
        <w:t xml:space="preserve"> </w:t>
      </w:r>
    </w:p>
    <w:p w14:paraId="16979AB8" w14:textId="3EE9BA58" w:rsidR="00673C4B" w:rsidRDefault="00887FCD" w:rsidP="00B2239E">
      <w:pPr>
        <w:numPr>
          <w:ilvl w:val="2"/>
          <w:numId w:val="12"/>
        </w:numPr>
        <w:spacing w:before="120"/>
        <w:ind w:right="720"/>
        <w:jc w:val="both"/>
        <w:rPr>
          <w:rFonts w:ascii="Calibri" w:hAnsi="Calibri"/>
          <w:sz w:val="22"/>
          <w:szCs w:val="22"/>
        </w:rPr>
      </w:pPr>
      <w:r w:rsidRPr="002D0F80">
        <w:rPr>
          <w:rFonts w:ascii="Calibri" w:hAnsi="Calibri"/>
          <w:b/>
          <w:i/>
          <w:sz w:val="22"/>
          <w:szCs w:val="22"/>
        </w:rPr>
        <w:t xml:space="preserve">Step </w:t>
      </w:r>
      <w:r w:rsidR="002D0F80">
        <w:rPr>
          <w:rFonts w:ascii="Calibri" w:hAnsi="Calibri"/>
          <w:b/>
          <w:i/>
          <w:sz w:val="22"/>
          <w:szCs w:val="22"/>
        </w:rPr>
        <w:t>4</w:t>
      </w:r>
      <w:r w:rsidRPr="002D0F80">
        <w:rPr>
          <w:rFonts w:ascii="Calibri" w:hAnsi="Calibri"/>
          <w:b/>
          <w:i/>
          <w:sz w:val="22"/>
          <w:szCs w:val="22"/>
        </w:rPr>
        <w:t xml:space="preserve">:  Responsibility </w:t>
      </w:r>
      <w:r w:rsidR="00E42621" w:rsidRPr="002D0F80">
        <w:rPr>
          <w:rFonts w:ascii="Calibri" w:hAnsi="Calibri"/>
          <w:b/>
          <w:i/>
          <w:sz w:val="22"/>
          <w:szCs w:val="22"/>
        </w:rPr>
        <w:t>Analysis</w:t>
      </w:r>
      <w:r w:rsidRPr="002D0F80">
        <w:rPr>
          <w:rFonts w:ascii="Calibri" w:hAnsi="Calibri"/>
          <w:sz w:val="22"/>
          <w:szCs w:val="22"/>
        </w:rPr>
        <w:t xml:space="preserve">.  </w:t>
      </w:r>
    </w:p>
    <w:p w14:paraId="279E92F8" w14:textId="3E929318" w:rsidR="0051531F" w:rsidRPr="0051531F" w:rsidRDefault="0051531F" w:rsidP="00B2239E">
      <w:pPr>
        <w:numPr>
          <w:ilvl w:val="2"/>
          <w:numId w:val="12"/>
        </w:numPr>
        <w:spacing w:before="120"/>
        <w:ind w:right="720"/>
        <w:jc w:val="both"/>
        <w:rPr>
          <w:rFonts w:ascii="Calibri" w:hAnsi="Calibri"/>
          <w:b/>
          <w:i/>
          <w:sz w:val="22"/>
          <w:szCs w:val="22"/>
        </w:rPr>
      </w:pPr>
      <w:r w:rsidRPr="0051531F">
        <w:rPr>
          <w:rFonts w:ascii="Calibri" w:hAnsi="Calibri"/>
          <w:b/>
          <w:i/>
          <w:sz w:val="22"/>
          <w:szCs w:val="22"/>
        </w:rPr>
        <w:t>Step 5:  Contract Negotiations</w:t>
      </w:r>
    </w:p>
    <w:p w14:paraId="51174B33" w14:textId="64627FA9" w:rsidR="002C4F9A" w:rsidRPr="00FF6B0C" w:rsidRDefault="004D0A8C" w:rsidP="00636958">
      <w:pPr>
        <w:numPr>
          <w:ilvl w:val="0"/>
          <w:numId w:val="11"/>
        </w:numPr>
        <w:spacing w:before="240"/>
        <w:ind w:left="734" w:hanging="547"/>
        <w:jc w:val="both"/>
        <w:rPr>
          <w:rFonts w:ascii="Calibri" w:hAnsi="Calibri"/>
          <w:sz w:val="22"/>
          <w:szCs w:val="22"/>
        </w:rPr>
      </w:pPr>
      <w:r w:rsidRPr="00FF6B0C">
        <w:rPr>
          <w:rFonts w:ascii="Calibri" w:hAnsi="Calibri"/>
          <w:b/>
          <w:smallCaps/>
          <w:sz w:val="22"/>
          <w:szCs w:val="22"/>
        </w:rPr>
        <w:t>Responsiveness</w:t>
      </w:r>
      <w:r w:rsidR="002C4F9A" w:rsidRPr="00FF6B0C">
        <w:rPr>
          <w:rFonts w:ascii="Calibri" w:hAnsi="Calibri"/>
          <w:b/>
          <w:smallCaps/>
          <w:sz w:val="22"/>
          <w:szCs w:val="22"/>
        </w:rPr>
        <w:t xml:space="preserve"> (Step 1)</w:t>
      </w:r>
      <w:r w:rsidRPr="00FF6B0C">
        <w:rPr>
          <w:rFonts w:ascii="Calibri" w:hAnsi="Calibri"/>
          <w:sz w:val="22"/>
          <w:szCs w:val="22"/>
        </w:rPr>
        <w:t xml:space="preserve">.  Enterprise Services will </w:t>
      </w:r>
      <w:r w:rsidR="002C4F9A" w:rsidRPr="00FF6B0C">
        <w:rPr>
          <w:rFonts w:ascii="Calibri" w:hAnsi="Calibri"/>
          <w:sz w:val="22"/>
          <w:szCs w:val="22"/>
        </w:rPr>
        <w:t xml:space="preserve">review bids – on a pass/fail basis – to determine whether the bid is ‘responsive’ to this </w:t>
      </w:r>
      <w:r w:rsidR="00A44BC4">
        <w:rPr>
          <w:rFonts w:ascii="Calibri" w:hAnsi="Calibri" w:cs="Arial"/>
          <w:sz w:val="22"/>
          <w:szCs w:val="22"/>
        </w:rPr>
        <w:t>Competitive</w:t>
      </w:r>
      <w:r w:rsidR="00645201">
        <w:rPr>
          <w:rFonts w:ascii="Calibri" w:hAnsi="Calibri" w:cs="Arial"/>
          <w:sz w:val="22"/>
          <w:szCs w:val="22"/>
        </w:rPr>
        <w:t xml:space="preserve"> Solicitation</w:t>
      </w:r>
      <w:r w:rsidR="002C4F9A" w:rsidRPr="00FF6B0C">
        <w:rPr>
          <w:rFonts w:ascii="Calibri" w:hAnsi="Calibri"/>
          <w:sz w:val="22"/>
          <w:szCs w:val="22"/>
        </w:rPr>
        <w:t>.  This mean</w:t>
      </w:r>
      <w:r w:rsidR="006F0E53" w:rsidRPr="00FF6B0C">
        <w:rPr>
          <w:rFonts w:ascii="Calibri" w:hAnsi="Calibri"/>
          <w:sz w:val="22"/>
          <w:szCs w:val="22"/>
        </w:rPr>
        <w:t xml:space="preserve">s that Enterprise Services will review each bid to determine whether the bid is complete – i.e., does the bid include each of the required bid submittals, </w:t>
      </w:r>
      <w:r w:rsidR="000465F6">
        <w:rPr>
          <w:rFonts w:ascii="Calibri" w:hAnsi="Calibri"/>
          <w:sz w:val="22"/>
          <w:szCs w:val="22"/>
        </w:rPr>
        <w:t>are the submittals</w:t>
      </w:r>
      <w:r w:rsidR="006F0E53" w:rsidRPr="00FF6B0C">
        <w:rPr>
          <w:rFonts w:ascii="Calibri" w:hAnsi="Calibri"/>
          <w:sz w:val="22"/>
          <w:szCs w:val="22"/>
        </w:rPr>
        <w:t xml:space="preserve"> complete, signed, legible.  Enterprise Services reserves the right – in its sole discretion – to determine whether a bid is responsive.</w:t>
      </w:r>
      <w:r w:rsidR="00E544F8">
        <w:rPr>
          <w:rFonts w:ascii="Calibri" w:hAnsi="Calibri"/>
          <w:sz w:val="22"/>
          <w:szCs w:val="22"/>
        </w:rPr>
        <w:t xml:space="preserve">  Responsive bids will be evaluated as set forth herein.</w:t>
      </w:r>
    </w:p>
    <w:p w14:paraId="05ACD2E0" w14:textId="75AF34E9" w:rsidR="006926D8" w:rsidRDefault="00752A89" w:rsidP="00127032">
      <w:pPr>
        <w:numPr>
          <w:ilvl w:val="0"/>
          <w:numId w:val="11"/>
        </w:numPr>
        <w:spacing w:before="240"/>
        <w:ind w:left="734" w:hanging="547"/>
        <w:jc w:val="both"/>
        <w:rPr>
          <w:rFonts w:ascii="Calibri" w:hAnsi="Calibri"/>
          <w:sz w:val="22"/>
          <w:szCs w:val="22"/>
        </w:rPr>
      </w:pPr>
      <w:r>
        <w:rPr>
          <w:rFonts w:ascii="Calibri" w:hAnsi="Calibri"/>
          <w:b/>
          <w:smallCaps/>
          <w:sz w:val="22"/>
          <w:szCs w:val="22"/>
        </w:rPr>
        <w:t>Specifications Evaluation (Step 2)</w:t>
      </w:r>
      <w:r>
        <w:rPr>
          <w:rFonts w:ascii="Calibri" w:hAnsi="Calibri"/>
          <w:sz w:val="22"/>
          <w:szCs w:val="22"/>
        </w:rPr>
        <w:t xml:space="preserve">.  Enterprise Services </w:t>
      </w:r>
      <w:r w:rsidR="002F5095">
        <w:rPr>
          <w:rFonts w:ascii="Calibri" w:hAnsi="Calibri"/>
          <w:sz w:val="22"/>
          <w:szCs w:val="22"/>
        </w:rPr>
        <w:t xml:space="preserve">will evaluate </w:t>
      </w:r>
      <w:r w:rsidR="000465F6">
        <w:rPr>
          <w:rFonts w:ascii="Calibri" w:hAnsi="Calibri"/>
          <w:sz w:val="22"/>
          <w:szCs w:val="22"/>
        </w:rPr>
        <w:t>each bid</w:t>
      </w:r>
      <w:r w:rsidR="002F5095">
        <w:rPr>
          <w:rFonts w:ascii="Calibri" w:hAnsi="Calibri"/>
          <w:sz w:val="22"/>
          <w:szCs w:val="22"/>
        </w:rPr>
        <w:t xml:space="preserve"> to ensure that each bidder’s</w:t>
      </w:r>
      <w:r w:rsidRPr="00A1392C">
        <w:rPr>
          <w:rFonts w:ascii="Calibri" w:hAnsi="Calibri"/>
          <w:sz w:val="22"/>
          <w:szCs w:val="22"/>
        </w:rPr>
        <w:t xml:space="preserve"> product meets the specifications</w:t>
      </w:r>
      <w:r w:rsidR="00133BA4">
        <w:rPr>
          <w:rFonts w:ascii="Calibri" w:hAnsi="Calibri"/>
          <w:sz w:val="22"/>
          <w:szCs w:val="22"/>
        </w:rPr>
        <w:t xml:space="preserve"> set forth in </w:t>
      </w:r>
      <w:r w:rsidR="00133BA4" w:rsidRPr="00133BA4">
        <w:rPr>
          <w:rFonts w:ascii="Calibri" w:hAnsi="Calibri"/>
          <w:i/>
          <w:sz w:val="22"/>
          <w:szCs w:val="22"/>
        </w:rPr>
        <w:t>Exhibit B</w:t>
      </w:r>
      <w:r w:rsidRPr="00A1392C">
        <w:rPr>
          <w:rFonts w:ascii="Calibri" w:hAnsi="Calibri"/>
          <w:sz w:val="22"/>
          <w:szCs w:val="22"/>
        </w:rPr>
        <w:t xml:space="preserve">. </w:t>
      </w:r>
      <w:r w:rsidR="00133BA4">
        <w:rPr>
          <w:rFonts w:ascii="Calibri" w:hAnsi="Calibri"/>
          <w:sz w:val="22"/>
          <w:szCs w:val="22"/>
        </w:rPr>
        <w:t xml:space="preserve"> </w:t>
      </w:r>
      <w:r w:rsidR="006926D8" w:rsidRPr="00127032">
        <w:rPr>
          <w:rFonts w:ascii="Calibri" w:hAnsi="Calibri"/>
          <w:sz w:val="22"/>
          <w:szCs w:val="22"/>
        </w:rPr>
        <w:t>Enterprise Services reserves the right to request additional information or perform tests and measurements before selecting the Apparent Successful Bidder</w:t>
      </w:r>
      <w:r w:rsidR="004D08A5">
        <w:rPr>
          <w:rFonts w:ascii="Calibri" w:hAnsi="Calibri"/>
          <w:sz w:val="22"/>
          <w:szCs w:val="22"/>
        </w:rPr>
        <w:t xml:space="preserve"> (</w:t>
      </w:r>
      <w:r w:rsidR="008E271A">
        <w:rPr>
          <w:rFonts w:ascii="Calibri" w:hAnsi="Calibri"/>
          <w:sz w:val="22"/>
          <w:szCs w:val="22"/>
        </w:rPr>
        <w:t>“</w:t>
      </w:r>
      <w:r w:rsidR="004D08A5">
        <w:rPr>
          <w:rFonts w:ascii="Calibri" w:hAnsi="Calibri"/>
          <w:sz w:val="22"/>
          <w:szCs w:val="22"/>
        </w:rPr>
        <w:t>ASB</w:t>
      </w:r>
      <w:r w:rsidR="008E271A">
        <w:rPr>
          <w:rFonts w:ascii="Calibri" w:hAnsi="Calibri"/>
          <w:sz w:val="22"/>
          <w:szCs w:val="22"/>
        </w:rPr>
        <w:t>”</w:t>
      </w:r>
      <w:r w:rsidR="004D08A5">
        <w:rPr>
          <w:rFonts w:ascii="Calibri" w:hAnsi="Calibri"/>
          <w:sz w:val="22"/>
          <w:szCs w:val="22"/>
        </w:rPr>
        <w:t>)</w:t>
      </w:r>
      <w:r w:rsidR="006926D8" w:rsidRPr="00127032">
        <w:rPr>
          <w:rFonts w:ascii="Calibri" w:hAnsi="Calibri"/>
          <w:sz w:val="22"/>
          <w:szCs w:val="22"/>
        </w:rPr>
        <w:t xml:space="preserve">.  A bidder’s failure to provide requested information to Enterprise Services within ten (10) </w:t>
      </w:r>
      <w:r w:rsidR="00A504BA">
        <w:rPr>
          <w:rFonts w:ascii="Calibri" w:hAnsi="Calibri"/>
          <w:sz w:val="22"/>
          <w:szCs w:val="22"/>
        </w:rPr>
        <w:t xml:space="preserve">business </w:t>
      </w:r>
      <w:r w:rsidR="006926D8" w:rsidRPr="00127032">
        <w:rPr>
          <w:rFonts w:ascii="Calibri" w:hAnsi="Calibri"/>
          <w:sz w:val="22"/>
          <w:szCs w:val="22"/>
        </w:rPr>
        <w:t>days may result in disqualification.</w:t>
      </w:r>
    </w:p>
    <w:p w14:paraId="0DBECC4C" w14:textId="5838E5A6" w:rsidR="00F02786" w:rsidRPr="00A845F2" w:rsidRDefault="001F5FA5" w:rsidP="00A845F2">
      <w:pPr>
        <w:numPr>
          <w:ilvl w:val="0"/>
          <w:numId w:val="11"/>
        </w:numPr>
        <w:spacing w:before="240"/>
        <w:ind w:left="734" w:hanging="547"/>
        <w:jc w:val="both"/>
        <w:rPr>
          <w:rFonts w:ascii="Calibri" w:hAnsi="Calibri"/>
          <w:sz w:val="22"/>
          <w:szCs w:val="22"/>
        </w:rPr>
      </w:pPr>
      <w:r>
        <w:rPr>
          <w:rFonts w:ascii="Calibri" w:hAnsi="Calibri"/>
          <w:b/>
          <w:smallCaps/>
          <w:sz w:val="22"/>
          <w:szCs w:val="22"/>
        </w:rPr>
        <w:t>Bid Pricing Evaluation (Step 3).</w:t>
      </w:r>
      <w:r w:rsidR="00F02786" w:rsidRPr="00A845F2">
        <w:rPr>
          <w:rFonts w:ascii="Calibri" w:hAnsi="Calibri"/>
          <w:b/>
          <w:smallCaps/>
          <w:sz w:val="20"/>
          <w:szCs w:val="22"/>
        </w:rPr>
        <w:t xml:space="preserve">  </w:t>
      </w:r>
      <w:r w:rsidR="00F02786" w:rsidRPr="00A845F2">
        <w:rPr>
          <w:rFonts w:ascii="Calibri" w:hAnsi="Calibri"/>
          <w:sz w:val="22"/>
          <w:szCs w:val="22"/>
        </w:rPr>
        <w:t xml:space="preserve">Enterprise Services will evaluate the percentages bid to identify the highest percentage off the Manufacturer’s published Suggested Retail Price (MSRP), per manufacturer, by reviewing and comparing the submitted bid percentages provided in Exhibit C – Price Worksheet.  Bidders may bid one or more regions, categories, and manufacturers.  Enterprise Services will </w:t>
      </w:r>
      <w:r w:rsidR="00F02786" w:rsidRPr="00420164">
        <w:rPr>
          <w:rFonts w:asciiTheme="minorHAnsi" w:hAnsiTheme="minorHAnsi" w:cstheme="minorHAnsi"/>
          <w:sz w:val="22"/>
          <w:szCs w:val="22"/>
          <w:highlight w:val="yellow"/>
        </w:rPr>
        <w:t xml:space="preserve">award </w:t>
      </w:r>
      <w:r w:rsidR="00420164" w:rsidRPr="00420164">
        <w:rPr>
          <w:rFonts w:asciiTheme="minorHAnsi" w:hAnsiTheme="minorHAnsi" w:cstheme="minorHAnsi"/>
          <w:sz w:val="22"/>
          <w:szCs w:val="22"/>
          <w:highlight w:val="yellow"/>
        </w:rPr>
        <w:t>award(s) shall be made to the bidder(s) offering the highest discount off list price per manufacturer, per category and region</w:t>
      </w:r>
      <w:r w:rsidR="00F02786" w:rsidRPr="00A845F2">
        <w:rPr>
          <w:rFonts w:ascii="Calibri" w:hAnsi="Calibri"/>
          <w:sz w:val="22"/>
          <w:szCs w:val="22"/>
        </w:rPr>
        <w:t xml:space="preserve">.  Bidders may include additional </w:t>
      </w:r>
      <w:r w:rsidR="006B7639">
        <w:rPr>
          <w:rFonts w:ascii="Calibri" w:hAnsi="Calibri"/>
          <w:sz w:val="22"/>
          <w:szCs w:val="22"/>
        </w:rPr>
        <w:t>discounts for attachments/accessories, repair parts/manuals, etc.</w:t>
      </w:r>
      <w:r w:rsidR="00F02786" w:rsidRPr="00A845F2">
        <w:rPr>
          <w:rFonts w:ascii="Calibri" w:hAnsi="Calibri"/>
          <w:sz w:val="22"/>
          <w:szCs w:val="22"/>
        </w:rPr>
        <w:t xml:space="preserve"> appropriate to the scope of this Competitive Solicitation in Exhibit C – Price Worksheet.  The additional discounts will not be evaluated and Enterprise Services reserves the right not to award these items.</w:t>
      </w:r>
    </w:p>
    <w:p w14:paraId="1256584D" w14:textId="3612F550" w:rsidR="00E42621" w:rsidRDefault="006F0E53"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 xml:space="preserve">Responsibility </w:t>
      </w:r>
      <w:r w:rsidR="00E42621">
        <w:rPr>
          <w:rFonts w:ascii="Calibri" w:hAnsi="Calibri"/>
          <w:b/>
          <w:smallCaps/>
          <w:sz w:val="22"/>
          <w:szCs w:val="22"/>
        </w:rPr>
        <w:t>Analysis</w:t>
      </w:r>
      <w:r>
        <w:rPr>
          <w:rFonts w:ascii="Calibri" w:hAnsi="Calibri"/>
          <w:b/>
          <w:smallCaps/>
          <w:sz w:val="22"/>
          <w:szCs w:val="22"/>
        </w:rPr>
        <w:t xml:space="preserve"> (Step </w:t>
      </w:r>
      <w:r w:rsidR="00752A89">
        <w:rPr>
          <w:rFonts w:ascii="Calibri" w:hAnsi="Calibri"/>
          <w:b/>
          <w:smallCaps/>
          <w:sz w:val="22"/>
          <w:szCs w:val="22"/>
        </w:rPr>
        <w:t>4</w:t>
      </w:r>
      <w:r>
        <w:rPr>
          <w:rFonts w:ascii="Calibri" w:hAnsi="Calibri"/>
          <w:b/>
          <w:smallCaps/>
          <w:sz w:val="22"/>
          <w:szCs w:val="22"/>
        </w:rPr>
        <w:t>)</w:t>
      </w:r>
      <w:r>
        <w:rPr>
          <w:rFonts w:ascii="Calibri" w:hAnsi="Calibri"/>
          <w:sz w:val="22"/>
          <w:szCs w:val="22"/>
        </w:rPr>
        <w:t>.  For responsive bids,</w:t>
      </w:r>
      <w:r w:rsidRPr="005335B7">
        <w:rPr>
          <w:rFonts w:ascii="Calibri" w:hAnsi="Calibri"/>
          <w:sz w:val="22"/>
          <w:szCs w:val="22"/>
        </w:rPr>
        <w:t xml:space="preserve"> </w:t>
      </w:r>
      <w:r>
        <w:rPr>
          <w:rFonts w:ascii="Calibri" w:hAnsi="Calibri"/>
          <w:sz w:val="22"/>
          <w:szCs w:val="22"/>
        </w:rPr>
        <w:t xml:space="preserve">Enterprise Services </w:t>
      </w:r>
      <w:r w:rsidR="001243D6">
        <w:rPr>
          <w:rFonts w:ascii="Calibri" w:hAnsi="Calibri"/>
          <w:sz w:val="22"/>
          <w:szCs w:val="22"/>
        </w:rPr>
        <w:t xml:space="preserve">will </w:t>
      </w:r>
      <w:r w:rsidRPr="005335B7">
        <w:rPr>
          <w:rFonts w:ascii="Calibri" w:hAnsi="Calibri"/>
          <w:sz w:val="22"/>
          <w:szCs w:val="22"/>
        </w:rPr>
        <w:t>make reasonable inquiry to determine the responsibility of any bidder.</w:t>
      </w:r>
      <w:r w:rsidR="007D580A">
        <w:rPr>
          <w:rFonts w:ascii="Calibri" w:hAnsi="Calibri"/>
          <w:sz w:val="22"/>
          <w:szCs w:val="22"/>
        </w:rPr>
        <w:t xml:space="preserve"> </w:t>
      </w:r>
      <w:r w:rsidR="008B23FA">
        <w:rPr>
          <w:rFonts w:ascii="Calibri" w:hAnsi="Calibri"/>
          <w:sz w:val="22"/>
          <w:szCs w:val="22"/>
        </w:rPr>
        <w:t xml:space="preserve"> </w:t>
      </w:r>
      <w:r w:rsidR="007D580A">
        <w:rPr>
          <w:rFonts w:ascii="Calibri" w:hAnsi="Calibri"/>
          <w:sz w:val="22"/>
          <w:szCs w:val="22"/>
        </w:rPr>
        <w:t>Determination of responsibility will be made on a pass/fail basis.</w:t>
      </w:r>
      <w:r w:rsidR="009E320E">
        <w:rPr>
          <w:rFonts w:ascii="Calibri" w:hAnsi="Calibri"/>
          <w:sz w:val="22"/>
          <w:szCs w:val="22"/>
        </w:rPr>
        <w:t xml:space="preserve">  In determining responsibility, Enterprise Services will consider the following:</w:t>
      </w:r>
    </w:p>
    <w:p w14:paraId="60F05413" w14:textId="6DBE59F7"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ability, capacity, and skill of the bidder to perform the contract or provide the service required</w:t>
      </w:r>
    </w:p>
    <w:p w14:paraId="559CCC51" w14:textId="467A0CAB"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character, integrity, reputation, judgment, experience, and efficiency of the bidder;</w:t>
      </w:r>
    </w:p>
    <w:p w14:paraId="25E8C44F" w14:textId="5ADEAEBF"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Whether the bidder can perform the contract within the time specified;</w:t>
      </w:r>
    </w:p>
    <w:p w14:paraId="2BE2BD04" w14:textId="567B8BE5"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The quality of performance of previous contracts or services;</w:t>
      </w:r>
    </w:p>
    <w:p w14:paraId="5CB2A948" w14:textId="36845822" w:rsidR="009E320E" w:rsidRDefault="009E320E" w:rsidP="004116EA">
      <w:pPr>
        <w:numPr>
          <w:ilvl w:val="1"/>
          <w:numId w:val="29"/>
        </w:numPr>
        <w:spacing w:before="120"/>
        <w:ind w:right="720"/>
        <w:jc w:val="both"/>
        <w:rPr>
          <w:rFonts w:ascii="Calibri" w:hAnsi="Calibri"/>
          <w:sz w:val="22"/>
          <w:szCs w:val="22"/>
        </w:rPr>
      </w:pPr>
      <w:r w:rsidRPr="009E320E">
        <w:rPr>
          <w:rFonts w:ascii="Calibri" w:hAnsi="Calibri"/>
          <w:sz w:val="22"/>
          <w:szCs w:val="22"/>
        </w:rPr>
        <w:lastRenderedPageBreak/>
        <w:t>The previous and existing compliance by the bidder with laws relating to the contract or services;</w:t>
      </w:r>
    </w:p>
    <w:p w14:paraId="0E35D151" w14:textId="17E37166" w:rsid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 xml:space="preserve">Whether, within the three-year period immediately preceding the date of the </w:t>
      </w:r>
      <w:r w:rsidR="00A44BC4">
        <w:rPr>
          <w:rFonts w:ascii="Calibri" w:hAnsi="Calibri" w:cs="Arial"/>
          <w:sz w:val="22"/>
          <w:szCs w:val="22"/>
        </w:rPr>
        <w:t>Competitive</w:t>
      </w:r>
      <w:r>
        <w:rPr>
          <w:rFonts w:ascii="Calibri" w:hAnsi="Calibri"/>
          <w:sz w:val="22"/>
          <w:szCs w:val="22"/>
        </w:rPr>
        <w:t xml:space="preserve"> S</w:t>
      </w:r>
      <w:r w:rsidRPr="009E320E">
        <w:rPr>
          <w:rFonts w:ascii="Calibri" w:hAnsi="Calibri"/>
          <w:sz w:val="22"/>
          <w:szCs w:val="22"/>
        </w:rPr>
        <w:t xml:space="preserve">olicitation, the bidder has been determined by a final and binding citation and notice of assessment issued by the </w:t>
      </w:r>
      <w:r>
        <w:rPr>
          <w:rFonts w:ascii="Calibri" w:hAnsi="Calibri"/>
          <w:sz w:val="22"/>
          <w:szCs w:val="22"/>
        </w:rPr>
        <w:t>Washington State Department of Labor and I</w:t>
      </w:r>
      <w:r w:rsidRPr="009E320E">
        <w:rPr>
          <w:rFonts w:ascii="Calibri" w:hAnsi="Calibri"/>
          <w:sz w:val="22"/>
          <w:szCs w:val="22"/>
        </w:rPr>
        <w:t>ndustries or through a civil judgment entered by a court of limited or general jurisdiction to have willfully violated, as defined in RCW</w:t>
      </w:r>
      <w:r>
        <w:rPr>
          <w:rFonts w:ascii="Calibri" w:hAnsi="Calibri"/>
          <w:sz w:val="22"/>
          <w:szCs w:val="22"/>
        </w:rPr>
        <w:t> </w:t>
      </w:r>
      <w:r w:rsidRPr="009E320E">
        <w:rPr>
          <w:rFonts w:ascii="Calibri" w:hAnsi="Calibri"/>
          <w:sz w:val="22"/>
          <w:szCs w:val="22"/>
        </w:rPr>
        <w:t>49.48.082, any provision of chapter 49.46, 49.48, or 49.52 RCW; and</w:t>
      </w:r>
    </w:p>
    <w:p w14:paraId="187E73F4" w14:textId="485124B9" w:rsidR="009E320E" w:rsidRPr="009E320E" w:rsidRDefault="009E320E" w:rsidP="00CA357D">
      <w:pPr>
        <w:numPr>
          <w:ilvl w:val="1"/>
          <w:numId w:val="29"/>
        </w:numPr>
        <w:spacing w:before="120"/>
        <w:ind w:right="720"/>
        <w:jc w:val="both"/>
        <w:rPr>
          <w:rFonts w:ascii="Calibri" w:hAnsi="Calibri"/>
          <w:sz w:val="22"/>
          <w:szCs w:val="22"/>
        </w:rPr>
      </w:pPr>
      <w:r w:rsidRPr="009E320E">
        <w:rPr>
          <w:rFonts w:ascii="Calibri" w:hAnsi="Calibri"/>
          <w:sz w:val="22"/>
          <w:szCs w:val="22"/>
        </w:rPr>
        <w:t xml:space="preserve">Such other information as may be secured having a bearing on the decision to award the </w:t>
      </w:r>
      <w:r>
        <w:rPr>
          <w:rFonts w:ascii="Calibri" w:hAnsi="Calibri"/>
          <w:sz w:val="22"/>
          <w:szCs w:val="22"/>
        </w:rPr>
        <w:t>Master C</w:t>
      </w:r>
      <w:r w:rsidRPr="009E320E">
        <w:rPr>
          <w:rFonts w:ascii="Calibri" w:hAnsi="Calibri"/>
          <w:sz w:val="22"/>
          <w:szCs w:val="22"/>
        </w:rPr>
        <w:t>ontract.</w:t>
      </w:r>
    </w:p>
    <w:p w14:paraId="2372C6D8" w14:textId="300BFBEA" w:rsidR="009E320E" w:rsidRDefault="009E320E" w:rsidP="00CA357D">
      <w:pPr>
        <w:spacing w:before="120"/>
        <w:ind w:left="720" w:right="720"/>
        <w:jc w:val="both"/>
        <w:rPr>
          <w:rFonts w:ascii="Calibri" w:hAnsi="Calibri"/>
          <w:sz w:val="22"/>
          <w:szCs w:val="22"/>
        </w:rPr>
      </w:pPr>
      <w:r>
        <w:rPr>
          <w:rFonts w:ascii="Calibri" w:hAnsi="Calibri"/>
          <w:sz w:val="22"/>
          <w:szCs w:val="22"/>
        </w:rPr>
        <w:t>In addition, Enterprise Services may consider the following:</w:t>
      </w:r>
    </w:p>
    <w:p w14:paraId="158648A2" w14:textId="7DFE64ED" w:rsidR="00E42621" w:rsidRDefault="008E271A" w:rsidP="00E42621">
      <w:pPr>
        <w:numPr>
          <w:ilvl w:val="0"/>
          <w:numId w:val="12"/>
        </w:numPr>
        <w:spacing w:before="120"/>
        <w:ind w:left="1440" w:right="720"/>
        <w:jc w:val="both"/>
        <w:rPr>
          <w:rFonts w:ascii="Calibri" w:hAnsi="Calibri"/>
          <w:sz w:val="22"/>
          <w:szCs w:val="22"/>
        </w:rPr>
      </w:pPr>
      <w:r>
        <w:rPr>
          <w:rFonts w:ascii="Calibri" w:hAnsi="Calibri"/>
          <w:sz w:val="22"/>
          <w:szCs w:val="22"/>
        </w:rPr>
        <w:t xml:space="preserve">Financial Information: </w:t>
      </w:r>
      <w:r w:rsidR="006F0E53" w:rsidRPr="00E42621">
        <w:rPr>
          <w:rFonts w:ascii="Calibri" w:hAnsi="Calibri"/>
          <w:sz w:val="22"/>
          <w:szCs w:val="22"/>
        </w:rPr>
        <w:t>Enterprise Services may request financial statements, credit ratings, references, record of past performance, clarification of bidder’s offer, on-site inspection of bidder's or subcontractor's facilities, or other information as necessary.  Failure to respond to these requests may result in a bid being rejected as non-responsive.</w:t>
      </w:r>
    </w:p>
    <w:p w14:paraId="5B9D2D57" w14:textId="261A811C" w:rsidR="002C58E2" w:rsidRPr="00150FA5" w:rsidRDefault="002C58E2" w:rsidP="002C58E2">
      <w:pPr>
        <w:numPr>
          <w:ilvl w:val="0"/>
          <w:numId w:val="12"/>
        </w:numPr>
        <w:spacing w:before="120"/>
        <w:ind w:left="1440" w:right="720"/>
        <w:jc w:val="both"/>
        <w:rPr>
          <w:rFonts w:ascii="Calibri" w:hAnsi="Calibri"/>
          <w:b/>
          <w:sz w:val="22"/>
          <w:szCs w:val="22"/>
        </w:rPr>
      </w:pPr>
      <w:r w:rsidRPr="001A2B86">
        <w:rPr>
          <w:rFonts w:ascii="Calibri" w:hAnsi="Calibri"/>
          <w:sz w:val="22"/>
          <w:szCs w:val="22"/>
        </w:rPr>
        <w:t xml:space="preserve">References: </w:t>
      </w:r>
      <w:r>
        <w:rPr>
          <w:rFonts w:ascii="Calibri" w:hAnsi="Calibri"/>
          <w:sz w:val="22"/>
          <w:szCs w:val="22"/>
        </w:rPr>
        <w:t xml:space="preserve"> Enterprise Services</w:t>
      </w:r>
      <w:r w:rsidRPr="001A2B86">
        <w:rPr>
          <w:rFonts w:ascii="Calibri" w:hAnsi="Calibri"/>
          <w:sz w:val="22"/>
          <w:szCs w:val="22"/>
        </w:rPr>
        <w:t xml:space="preserve"> reserves the right to use references to confirm satisfactory customer service, performance, satisfaction with </w:t>
      </w:r>
      <w:r w:rsidR="00A845F2">
        <w:rPr>
          <w:rFonts w:ascii="Calibri" w:hAnsi="Calibri"/>
          <w:sz w:val="22"/>
          <w:szCs w:val="22"/>
        </w:rPr>
        <w:t>equipment and/or services</w:t>
      </w:r>
      <w:r w:rsidRPr="001A2B86">
        <w:rPr>
          <w:rFonts w:ascii="Calibri" w:hAnsi="Calibri"/>
          <w:sz w:val="22"/>
          <w:szCs w:val="22"/>
        </w:rPr>
        <w:t xml:space="preserve">, knowledge of products/service/industry and timeliness. </w:t>
      </w:r>
      <w:r w:rsidR="000465F6">
        <w:rPr>
          <w:rFonts w:ascii="Calibri" w:hAnsi="Calibri"/>
          <w:sz w:val="22"/>
          <w:szCs w:val="22"/>
        </w:rPr>
        <w:t xml:space="preserve"> </w:t>
      </w:r>
      <w:r w:rsidRPr="001A2B86">
        <w:rPr>
          <w:rFonts w:ascii="Calibri" w:hAnsi="Calibri"/>
          <w:sz w:val="22"/>
          <w:szCs w:val="22"/>
        </w:rPr>
        <w:t>Any negative or unsatisfactory reference can be reason for rejecting a bidder as non-responsible.</w:t>
      </w:r>
    </w:p>
    <w:p w14:paraId="644844DF" w14:textId="3075F9E1" w:rsidR="0051531F" w:rsidRPr="0051531F" w:rsidRDefault="0051531F"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Contract Negotiations (Step 5)</w:t>
      </w:r>
      <w:r>
        <w:rPr>
          <w:rFonts w:ascii="Calibri" w:hAnsi="Calibri"/>
          <w:sz w:val="22"/>
          <w:szCs w:val="22"/>
        </w:rPr>
        <w:t xml:space="preserve">.  </w:t>
      </w:r>
      <w:r w:rsidR="000E36D7" w:rsidRPr="000E36D7">
        <w:rPr>
          <w:rFonts w:ascii="Calibri" w:hAnsi="Calibri"/>
          <w:sz w:val="22"/>
          <w:szCs w:val="22"/>
        </w:rPr>
        <w:t>Enterprise</w:t>
      </w:r>
      <w:r w:rsidR="000E36D7" w:rsidRPr="000E36D7">
        <w:rPr>
          <w:rFonts w:ascii="Calibri" w:hAnsi="Calibri"/>
          <w:b/>
          <w:sz w:val="22"/>
          <w:szCs w:val="22"/>
        </w:rPr>
        <w:t xml:space="preserve"> </w:t>
      </w:r>
      <w:r w:rsidR="000E36D7" w:rsidRPr="000E36D7">
        <w:rPr>
          <w:rFonts w:ascii="Calibri" w:hAnsi="Calibri"/>
          <w:sz w:val="22"/>
          <w:szCs w:val="22"/>
        </w:rPr>
        <w:t xml:space="preserve">Services may negotiate with the highest scored responsive responsible bidder(s) (Top Bidder) to finalize the </w:t>
      </w:r>
      <w:r w:rsidR="000E36D7">
        <w:rPr>
          <w:rFonts w:ascii="Calibri" w:hAnsi="Calibri"/>
          <w:sz w:val="22"/>
          <w:szCs w:val="22"/>
        </w:rPr>
        <w:t>Master C</w:t>
      </w:r>
      <w:r w:rsidR="000E36D7" w:rsidRPr="000E36D7">
        <w:rPr>
          <w:rFonts w:ascii="Calibri" w:hAnsi="Calibri"/>
          <w:sz w:val="22"/>
          <w:szCs w:val="22"/>
        </w:rPr>
        <w:t xml:space="preserve">ontract and to determine if the </w:t>
      </w:r>
      <w:r w:rsidR="000E36D7">
        <w:rPr>
          <w:rFonts w:ascii="Calibri" w:hAnsi="Calibri"/>
          <w:sz w:val="22"/>
          <w:szCs w:val="22"/>
        </w:rPr>
        <w:t>bid</w:t>
      </w:r>
      <w:r w:rsidR="000E36D7" w:rsidRPr="000E36D7">
        <w:rPr>
          <w:rFonts w:ascii="Calibri" w:hAnsi="Calibri"/>
          <w:sz w:val="22"/>
          <w:szCs w:val="22"/>
        </w:rPr>
        <w:t xml:space="preserve"> may be improved.  If, after a reasonable period of time, Enterprise Services, in its judgement, cannot reach agreement on acceptable </w:t>
      </w:r>
      <w:r w:rsidR="000E36D7">
        <w:rPr>
          <w:rFonts w:ascii="Calibri" w:hAnsi="Calibri"/>
          <w:sz w:val="22"/>
          <w:szCs w:val="22"/>
        </w:rPr>
        <w:t>Master C</w:t>
      </w:r>
      <w:r w:rsidR="000E36D7" w:rsidRPr="000E36D7">
        <w:rPr>
          <w:rFonts w:ascii="Calibri" w:hAnsi="Calibri"/>
          <w:sz w:val="22"/>
          <w:szCs w:val="22"/>
        </w:rPr>
        <w:t>ontract terms with the Top Bidder, Enterprise Services may suspend negotiations and undertake negotiations with the next bidder as determined by the evaluations</w:t>
      </w:r>
      <w:r>
        <w:rPr>
          <w:rFonts w:ascii="Calibri" w:hAnsi="Calibri"/>
          <w:sz w:val="22"/>
          <w:szCs w:val="22"/>
        </w:rPr>
        <w:t>.</w:t>
      </w:r>
    </w:p>
    <w:p w14:paraId="37E14F2D" w14:textId="6CA8A739" w:rsidR="00A1392C" w:rsidRPr="00636958" w:rsidRDefault="00E16A54"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Announcement</w:t>
      </w:r>
      <w:r w:rsidR="00A1392C" w:rsidRPr="00A1392C">
        <w:rPr>
          <w:rFonts w:ascii="Calibri" w:hAnsi="Calibri"/>
          <w:b/>
          <w:smallCaps/>
          <w:sz w:val="22"/>
          <w:szCs w:val="22"/>
        </w:rPr>
        <w:t xml:space="preserve"> of Apparent Successful Bidder</w:t>
      </w:r>
      <w:r w:rsidR="00A1392C" w:rsidRPr="00A1392C">
        <w:rPr>
          <w:rFonts w:ascii="Calibri" w:hAnsi="Calibri"/>
          <w:sz w:val="22"/>
          <w:szCs w:val="22"/>
        </w:rPr>
        <w:t>.  Enterprise Services will determine the Apparent Successful Bidder (</w:t>
      </w:r>
      <w:r w:rsidR="008E271A">
        <w:rPr>
          <w:rFonts w:ascii="Calibri" w:hAnsi="Calibri"/>
          <w:sz w:val="22"/>
          <w:szCs w:val="22"/>
        </w:rPr>
        <w:t>“</w:t>
      </w:r>
      <w:r w:rsidR="00A1392C" w:rsidRPr="00A1392C">
        <w:rPr>
          <w:rFonts w:ascii="Calibri" w:hAnsi="Calibri"/>
          <w:sz w:val="22"/>
          <w:szCs w:val="22"/>
        </w:rPr>
        <w:t>ASB</w:t>
      </w:r>
      <w:r w:rsidR="008E271A">
        <w:rPr>
          <w:rFonts w:ascii="Calibri" w:hAnsi="Calibri"/>
          <w:sz w:val="22"/>
          <w:szCs w:val="22"/>
        </w:rPr>
        <w:t>”</w:t>
      </w:r>
      <w:r w:rsidR="00A1392C" w:rsidRPr="00A1392C">
        <w:rPr>
          <w:rFonts w:ascii="Calibri" w:hAnsi="Calibri"/>
          <w:sz w:val="22"/>
          <w:szCs w:val="22"/>
        </w:rPr>
        <w:t xml:space="preserve">).  The ASB will be </w:t>
      </w:r>
      <w:r>
        <w:rPr>
          <w:rFonts w:ascii="Calibri" w:hAnsi="Calibri"/>
          <w:sz w:val="22"/>
          <w:szCs w:val="22"/>
        </w:rPr>
        <w:t>t</w:t>
      </w:r>
      <w:r w:rsidR="00A1392C" w:rsidRPr="00A1392C">
        <w:rPr>
          <w:rFonts w:ascii="Calibri" w:hAnsi="Calibri"/>
          <w:sz w:val="22"/>
          <w:szCs w:val="22"/>
        </w:rPr>
        <w:t xml:space="preserve">he responsive and responsible bidder(s) that </w:t>
      </w:r>
      <w:r w:rsidR="00A102D7">
        <w:rPr>
          <w:rFonts w:ascii="Calibri" w:hAnsi="Calibri"/>
          <w:sz w:val="22"/>
          <w:szCs w:val="22"/>
        </w:rPr>
        <w:t xml:space="preserve">best </w:t>
      </w:r>
      <w:r w:rsidR="00A1392C" w:rsidRPr="00A1392C">
        <w:rPr>
          <w:rFonts w:ascii="Calibri" w:hAnsi="Calibri"/>
          <w:sz w:val="22"/>
          <w:szCs w:val="22"/>
        </w:rPr>
        <w:t xml:space="preserve">meet(s) the </w:t>
      </w:r>
      <w:r w:rsidR="00A44BC4">
        <w:rPr>
          <w:rFonts w:ascii="Calibri" w:hAnsi="Calibri" w:cs="Arial"/>
          <w:sz w:val="22"/>
          <w:szCs w:val="22"/>
        </w:rPr>
        <w:t>Competitive</w:t>
      </w:r>
      <w:r w:rsidR="00645201">
        <w:rPr>
          <w:rFonts w:ascii="Calibri" w:hAnsi="Calibri" w:cs="Arial"/>
          <w:sz w:val="22"/>
          <w:szCs w:val="22"/>
        </w:rPr>
        <w:t xml:space="preserve"> Solicitation</w:t>
      </w:r>
      <w:r w:rsidR="00A1392C" w:rsidRPr="00636958">
        <w:rPr>
          <w:rFonts w:ascii="Calibri" w:hAnsi="Calibri"/>
          <w:sz w:val="22"/>
          <w:szCs w:val="22"/>
        </w:rPr>
        <w:t xml:space="preserve"> requirements</w:t>
      </w:r>
      <w:r w:rsidR="007D580A" w:rsidRPr="00636958">
        <w:rPr>
          <w:rFonts w:ascii="Calibri" w:hAnsi="Calibri"/>
          <w:sz w:val="22"/>
          <w:szCs w:val="22"/>
        </w:rPr>
        <w:t xml:space="preserve"> and</w:t>
      </w:r>
      <w:r w:rsidR="00A1392C" w:rsidRPr="00636958">
        <w:rPr>
          <w:rFonts w:ascii="Calibri" w:hAnsi="Calibri"/>
          <w:sz w:val="22"/>
          <w:szCs w:val="22"/>
        </w:rPr>
        <w:t xml:space="preserve"> </w:t>
      </w:r>
      <w:r w:rsidR="0051531F">
        <w:rPr>
          <w:rFonts w:ascii="Calibri" w:hAnsi="Calibri"/>
          <w:sz w:val="22"/>
          <w:szCs w:val="22"/>
        </w:rPr>
        <w:t>presents the best total value, including price</w:t>
      </w:r>
      <w:r w:rsidR="007733C2">
        <w:rPr>
          <w:rFonts w:ascii="Calibri" w:hAnsi="Calibri"/>
          <w:sz w:val="22"/>
          <w:szCs w:val="22"/>
        </w:rPr>
        <w:t>,</w:t>
      </w:r>
      <w:r w:rsidR="0051531F">
        <w:rPr>
          <w:rFonts w:ascii="Calibri" w:hAnsi="Calibri"/>
          <w:sz w:val="22"/>
          <w:szCs w:val="22"/>
        </w:rPr>
        <w:t xml:space="preserve"> </w:t>
      </w:r>
      <w:r w:rsidR="00A1392C" w:rsidRPr="00636958">
        <w:rPr>
          <w:rFonts w:ascii="Calibri" w:hAnsi="Calibri"/>
          <w:sz w:val="22"/>
          <w:szCs w:val="22"/>
        </w:rPr>
        <w:t xml:space="preserve">as calculated </w:t>
      </w:r>
      <w:r w:rsidR="007733C2">
        <w:rPr>
          <w:rFonts w:ascii="Calibri" w:hAnsi="Calibri"/>
          <w:sz w:val="22"/>
          <w:szCs w:val="22"/>
        </w:rPr>
        <w:t>consistent with the instructions</w:t>
      </w:r>
      <w:r w:rsidRPr="00636958">
        <w:rPr>
          <w:rFonts w:ascii="Calibri" w:hAnsi="Calibri"/>
          <w:sz w:val="22"/>
          <w:szCs w:val="22"/>
        </w:rPr>
        <w:t xml:space="preserve"> set forth in </w:t>
      </w:r>
      <w:hyperlink w:anchor="Exhibit_C" w:history="1">
        <w:r w:rsidR="00B61582" w:rsidRPr="00636958">
          <w:rPr>
            <w:rStyle w:val="Hyperlink"/>
            <w:rFonts w:ascii="Calibri" w:hAnsi="Calibri"/>
            <w:i/>
            <w:sz w:val="22"/>
            <w:szCs w:val="22"/>
            <w:u w:val="none"/>
          </w:rPr>
          <w:t>Exhibit C</w:t>
        </w:r>
        <w:r w:rsidR="00051AEF" w:rsidRPr="00636958">
          <w:rPr>
            <w:rStyle w:val="Hyperlink"/>
            <w:rFonts w:ascii="Calibri" w:hAnsi="Calibri"/>
            <w:i/>
            <w:sz w:val="22"/>
            <w:szCs w:val="22"/>
            <w:u w:val="none"/>
          </w:rPr>
          <w:t xml:space="preserve"> </w:t>
        </w:r>
        <w:r w:rsidR="000465F6" w:rsidRPr="00636958">
          <w:rPr>
            <w:rStyle w:val="Hyperlink"/>
            <w:rFonts w:ascii="Calibri" w:hAnsi="Calibri"/>
            <w:i/>
            <w:sz w:val="22"/>
            <w:szCs w:val="22"/>
            <w:u w:val="none"/>
          </w:rPr>
          <w:t xml:space="preserve">– </w:t>
        </w:r>
        <w:r w:rsidR="00051AEF" w:rsidRPr="00636958">
          <w:rPr>
            <w:rStyle w:val="Hyperlink"/>
            <w:rFonts w:ascii="Calibri" w:hAnsi="Calibri"/>
            <w:i/>
            <w:sz w:val="22"/>
            <w:szCs w:val="22"/>
            <w:u w:val="none"/>
          </w:rPr>
          <w:t>Bid Price</w:t>
        </w:r>
      </w:hyperlink>
      <w:r w:rsidR="0051531F">
        <w:rPr>
          <w:rFonts w:ascii="Calibri" w:hAnsi="Calibri"/>
          <w:sz w:val="22"/>
          <w:szCs w:val="22"/>
        </w:rPr>
        <w:t xml:space="preserve">, and other factors as set forth </w:t>
      </w:r>
      <w:r w:rsidR="00A65F7A">
        <w:rPr>
          <w:rFonts w:ascii="Calibri" w:hAnsi="Calibri"/>
          <w:sz w:val="22"/>
          <w:szCs w:val="22"/>
        </w:rPr>
        <w:t>in</w:t>
      </w:r>
      <w:r w:rsidR="0051531F">
        <w:rPr>
          <w:rFonts w:ascii="Calibri" w:hAnsi="Calibri"/>
          <w:sz w:val="22"/>
          <w:szCs w:val="22"/>
        </w:rPr>
        <w:t xml:space="preserve"> this </w:t>
      </w:r>
      <w:r w:rsidR="00A44BC4">
        <w:rPr>
          <w:rFonts w:ascii="Calibri" w:hAnsi="Calibri" w:cs="Arial"/>
          <w:sz w:val="22"/>
          <w:szCs w:val="22"/>
        </w:rPr>
        <w:t>Competitive</w:t>
      </w:r>
      <w:r w:rsidR="0051531F">
        <w:rPr>
          <w:rFonts w:ascii="Calibri" w:hAnsi="Calibri"/>
          <w:sz w:val="22"/>
          <w:szCs w:val="22"/>
        </w:rPr>
        <w:t xml:space="preserve"> Solicitation</w:t>
      </w:r>
      <w:r w:rsidR="00433660" w:rsidRPr="00433660">
        <w:rPr>
          <w:rFonts w:ascii="Calibri" w:hAnsi="Calibri"/>
          <w:sz w:val="22"/>
          <w:szCs w:val="22"/>
        </w:rPr>
        <w:t xml:space="preserve"> </w:t>
      </w:r>
      <w:r w:rsidR="00433660">
        <w:rPr>
          <w:rFonts w:ascii="Calibri" w:hAnsi="Calibri"/>
          <w:sz w:val="22"/>
          <w:szCs w:val="22"/>
        </w:rPr>
        <w:t>including any applicable state procurement priority or preference</w:t>
      </w:r>
      <w:r w:rsidR="00A102D7">
        <w:rPr>
          <w:rFonts w:ascii="Calibri" w:hAnsi="Calibri"/>
          <w:sz w:val="22"/>
          <w:szCs w:val="22"/>
        </w:rPr>
        <w:t>.</w:t>
      </w:r>
    </w:p>
    <w:p w14:paraId="59A752C1" w14:textId="77777777" w:rsidR="00A1392C" w:rsidRDefault="00A1392C" w:rsidP="00363FF0">
      <w:pPr>
        <w:numPr>
          <w:ilvl w:val="0"/>
          <w:numId w:val="12"/>
        </w:numPr>
        <w:spacing w:before="120"/>
        <w:ind w:left="1440" w:right="720"/>
        <w:jc w:val="both"/>
        <w:rPr>
          <w:rFonts w:ascii="Calibri" w:hAnsi="Calibri"/>
          <w:sz w:val="22"/>
          <w:szCs w:val="22"/>
        </w:rPr>
      </w:pPr>
      <w:r w:rsidRPr="00A1392C">
        <w:rPr>
          <w:rFonts w:ascii="Calibri" w:hAnsi="Calibri"/>
          <w:sz w:val="22"/>
          <w:szCs w:val="22"/>
        </w:rPr>
        <w:t xml:space="preserve">Designation as an </w:t>
      </w:r>
      <w:r w:rsidR="00E16A54">
        <w:rPr>
          <w:rFonts w:ascii="Calibri" w:hAnsi="Calibri"/>
          <w:sz w:val="22"/>
          <w:szCs w:val="22"/>
        </w:rPr>
        <w:t>ASB</w:t>
      </w:r>
      <w:r w:rsidRPr="00A1392C">
        <w:rPr>
          <w:rFonts w:ascii="Calibri" w:hAnsi="Calibri"/>
          <w:sz w:val="22"/>
          <w:szCs w:val="22"/>
        </w:rPr>
        <w:t xml:space="preserve"> does not imply that </w:t>
      </w:r>
      <w:r w:rsidR="00E16A54" w:rsidRPr="00A1392C">
        <w:rPr>
          <w:rFonts w:ascii="Calibri" w:hAnsi="Calibri"/>
          <w:sz w:val="22"/>
          <w:szCs w:val="22"/>
        </w:rPr>
        <w:t xml:space="preserve">Enterprise Services </w:t>
      </w:r>
      <w:r w:rsidRPr="00A1392C">
        <w:rPr>
          <w:rFonts w:ascii="Calibri" w:hAnsi="Calibri"/>
          <w:sz w:val="22"/>
          <w:szCs w:val="22"/>
        </w:rPr>
        <w:t>will issue an award</w:t>
      </w:r>
      <w:r w:rsidR="008B23FA">
        <w:rPr>
          <w:rFonts w:ascii="Calibri" w:hAnsi="Calibri"/>
          <w:sz w:val="22"/>
          <w:szCs w:val="22"/>
        </w:rPr>
        <w:t xml:space="preserve"> for</w:t>
      </w:r>
      <w:r w:rsidRPr="00A1392C">
        <w:rPr>
          <w:rFonts w:ascii="Calibri" w:hAnsi="Calibri"/>
          <w:sz w:val="22"/>
          <w:szCs w:val="22"/>
        </w:rPr>
        <w:t xml:space="preserve"> </w:t>
      </w:r>
      <w:r w:rsidR="000465F6">
        <w:rPr>
          <w:rFonts w:ascii="Calibri" w:hAnsi="Calibri"/>
          <w:sz w:val="22"/>
          <w:szCs w:val="22"/>
        </w:rPr>
        <w:t xml:space="preserve">a Master Contract </w:t>
      </w:r>
      <w:r w:rsidRPr="00A1392C">
        <w:rPr>
          <w:rFonts w:ascii="Calibri" w:hAnsi="Calibri"/>
          <w:sz w:val="22"/>
          <w:szCs w:val="22"/>
        </w:rPr>
        <w:t xml:space="preserve">to your firm. </w:t>
      </w:r>
      <w:r w:rsidR="00E16A54">
        <w:rPr>
          <w:rFonts w:ascii="Calibri" w:hAnsi="Calibri"/>
          <w:sz w:val="22"/>
          <w:szCs w:val="22"/>
        </w:rPr>
        <w:t xml:space="preserve"> Rather, t</w:t>
      </w:r>
      <w:r w:rsidRPr="00A1392C">
        <w:rPr>
          <w:rFonts w:ascii="Calibri" w:hAnsi="Calibri"/>
          <w:sz w:val="22"/>
          <w:szCs w:val="22"/>
        </w:rPr>
        <w:t xml:space="preserve">his designation allows </w:t>
      </w:r>
      <w:r w:rsidR="00E16A54" w:rsidRPr="00A1392C">
        <w:rPr>
          <w:rFonts w:ascii="Calibri" w:hAnsi="Calibri"/>
          <w:sz w:val="22"/>
          <w:szCs w:val="22"/>
        </w:rPr>
        <w:t xml:space="preserve">Enterprise Services </w:t>
      </w:r>
      <w:r w:rsidRPr="00A1392C">
        <w:rPr>
          <w:rFonts w:ascii="Calibri" w:hAnsi="Calibri"/>
          <w:sz w:val="22"/>
          <w:szCs w:val="22"/>
        </w:rPr>
        <w:t xml:space="preserve">to perform </w:t>
      </w:r>
      <w:r w:rsidR="00DB7620">
        <w:rPr>
          <w:rFonts w:ascii="Calibri" w:hAnsi="Calibri"/>
          <w:sz w:val="22"/>
          <w:szCs w:val="22"/>
        </w:rPr>
        <w:t>further</w:t>
      </w:r>
      <w:r w:rsidR="00DB7620" w:rsidRPr="00A1392C">
        <w:rPr>
          <w:rFonts w:ascii="Calibri" w:hAnsi="Calibri"/>
          <w:sz w:val="22"/>
          <w:szCs w:val="22"/>
        </w:rPr>
        <w:t xml:space="preserve"> </w:t>
      </w:r>
      <w:r w:rsidRPr="00A1392C">
        <w:rPr>
          <w:rFonts w:ascii="Calibri" w:hAnsi="Calibri"/>
          <w:sz w:val="22"/>
          <w:szCs w:val="22"/>
        </w:rPr>
        <w:t xml:space="preserve">analysis and ask for additional documentation. </w:t>
      </w:r>
      <w:r w:rsidR="00E16A54">
        <w:rPr>
          <w:rFonts w:ascii="Calibri" w:hAnsi="Calibri"/>
          <w:sz w:val="22"/>
          <w:szCs w:val="22"/>
        </w:rPr>
        <w:t xml:space="preserve"> </w:t>
      </w:r>
      <w:r w:rsidRPr="00A1392C">
        <w:rPr>
          <w:rFonts w:ascii="Calibri" w:hAnsi="Calibri"/>
          <w:sz w:val="22"/>
          <w:szCs w:val="22"/>
        </w:rPr>
        <w:t xml:space="preserve">The bidder must not construe this as an award, impending award, attempt to negotiate, etc. </w:t>
      </w:r>
      <w:r w:rsidR="00E16A54">
        <w:rPr>
          <w:rFonts w:ascii="Calibri" w:hAnsi="Calibri"/>
          <w:sz w:val="22"/>
          <w:szCs w:val="22"/>
        </w:rPr>
        <w:t xml:space="preserve"> </w:t>
      </w:r>
      <w:r w:rsidRPr="00A1392C">
        <w:rPr>
          <w:rFonts w:ascii="Calibri" w:hAnsi="Calibri"/>
          <w:sz w:val="22"/>
          <w:szCs w:val="22"/>
        </w:rPr>
        <w:t>If a bidder acts or fails to act as a result of this notification, it does so at its own risk and expense.</w:t>
      </w:r>
    </w:p>
    <w:p w14:paraId="031E950D" w14:textId="77777777" w:rsidR="00E16A54" w:rsidRPr="00636958" w:rsidRDefault="00FC46E4" w:rsidP="00363FF0">
      <w:pPr>
        <w:numPr>
          <w:ilvl w:val="0"/>
          <w:numId w:val="12"/>
        </w:numPr>
        <w:spacing w:before="120"/>
        <w:ind w:left="1440" w:right="720"/>
        <w:jc w:val="both"/>
        <w:rPr>
          <w:rFonts w:ascii="Calibri" w:hAnsi="Calibri"/>
          <w:sz w:val="22"/>
          <w:szCs w:val="22"/>
        </w:rPr>
      </w:pPr>
      <w:r w:rsidRPr="00636958">
        <w:rPr>
          <w:rFonts w:ascii="Calibri" w:hAnsi="Calibri"/>
          <w:sz w:val="22"/>
          <w:szCs w:val="22"/>
        </w:rPr>
        <w:t xml:space="preserve">Upon announcement of the ASB, bidders may request a debrief conference as specified in </w:t>
      </w:r>
      <w:hyperlink w:anchor="Exhibit_E" w:history="1">
        <w:r w:rsidR="00B61582" w:rsidRPr="00636958">
          <w:rPr>
            <w:rStyle w:val="Hyperlink"/>
            <w:rFonts w:ascii="Calibri" w:hAnsi="Calibri"/>
            <w:i/>
            <w:sz w:val="22"/>
            <w:szCs w:val="22"/>
            <w:u w:val="none"/>
          </w:rPr>
          <w:t>Exhibit E</w:t>
        </w:r>
        <w:r w:rsidR="00945BA6" w:rsidRPr="00636958">
          <w:rPr>
            <w:rStyle w:val="Hyperlink"/>
            <w:rFonts w:ascii="Calibri" w:hAnsi="Calibri"/>
            <w:i/>
            <w:sz w:val="22"/>
            <w:szCs w:val="22"/>
            <w:u w:val="none"/>
          </w:rPr>
          <w:t xml:space="preserve"> – Complaint, Debrief &amp; Protest Requirements</w:t>
        </w:r>
      </w:hyperlink>
      <w:r w:rsidR="00484DFF" w:rsidRPr="00636958">
        <w:rPr>
          <w:rFonts w:ascii="Calibri" w:hAnsi="Calibri"/>
          <w:sz w:val="22"/>
          <w:szCs w:val="22"/>
        </w:rPr>
        <w:t>.</w:t>
      </w:r>
    </w:p>
    <w:p w14:paraId="4748CC85" w14:textId="25F6F19E" w:rsidR="00A1392C" w:rsidRPr="00636958" w:rsidRDefault="00FC46E4" w:rsidP="00363FF0">
      <w:pPr>
        <w:numPr>
          <w:ilvl w:val="0"/>
          <w:numId w:val="11"/>
        </w:numPr>
        <w:spacing w:before="240"/>
        <w:ind w:left="734" w:hanging="547"/>
        <w:jc w:val="both"/>
        <w:rPr>
          <w:rFonts w:ascii="Calibri" w:hAnsi="Calibri"/>
          <w:sz w:val="22"/>
          <w:szCs w:val="22"/>
        </w:rPr>
      </w:pPr>
      <w:r>
        <w:rPr>
          <w:rFonts w:ascii="Calibri" w:hAnsi="Calibri"/>
          <w:b/>
          <w:smallCaps/>
          <w:sz w:val="22"/>
          <w:szCs w:val="22"/>
        </w:rPr>
        <w:t>Award of Master Contract</w:t>
      </w:r>
      <w:r w:rsidR="00A1392C">
        <w:rPr>
          <w:rFonts w:ascii="Calibri" w:hAnsi="Calibri"/>
          <w:sz w:val="22"/>
          <w:szCs w:val="22"/>
        </w:rPr>
        <w:t xml:space="preserve">.  </w:t>
      </w:r>
      <w:r>
        <w:rPr>
          <w:rFonts w:ascii="Calibri" w:hAnsi="Calibri"/>
          <w:sz w:val="22"/>
          <w:szCs w:val="22"/>
        </w:rPr>
        <w:t xml:space="preserve">Subject to protests, if any, </w:t>
      </w:r>
      <w:r w:rsidR="00A1392C" w:rsidRPr="00636958">
        <w:rPr>
          <w:rFonts w:ascii="Calibri" w:hAnsi="Calibri"/>
          <w:sz w:val="22"/>
          <w:szCs w:val="22"/>
        </w:rPr>
        <w:t xml:space="preserve">Enterprise Services </w:t>
      </w:r>
      <w:r w:rsidRPr="00636958">
        <w:rPr>
          <w:rFonts w:ascii="Calibri" w:hAnsi="Calibri"/>
          <w:sz w:val="22"/>
          <w:szCs w:val="22"/>
        </w:rPr>
        <w:t xml:space="preserve">and the ASB will enter into a Master Contract as set forth in </w:t>
      </w:r>
      <w:hyperlink w:anchor="ReqSubs" w:history="1">
        <w:r w:rsidRPr="00636958">
          <w:rPr>
            <w:rStyle w:val="Hyperlink"/>
            <w:rFonts w:ascii="Calibri" w:hAnsi="Calibri"/>
            <w:i/>
            <w:sz w:val="22"/>
            <w:szCs w:val="22"/>
            <w:u w:val="none"/>
          </w:rPr>
          <w:t>Exhibit </w:t>
        </w:r>
        <w:r w:rsidR="00034DA4" w:rsidRPr="00636958">
          <w:rPr>
            <w:rStyle w:val="Hyperlink"/>
            <w:rFonts w:ascii="Calibri" w:hAnsi="Calibri"/>
            <w:i/>
            <w:sz w:val="22"/>
            <w:szCs w:val="22"/>
            <w:u w:val="none"/>
          </w:rPr>
          <w:t>D</w:t>
        </w:r>
        <w:r w:rsidR="000465F6" w:rsidRPr="00636958">
          <w:rPr>
            <w:rStyle w:val="Hyperlink"/>
            <w:rFonts w:ascii="Calibri" w:hAnsi="Calibri"/>
            <w:i/>
            <w:sz w:val="22"/>
            <w:szCs w:val="22"/>
            <w:u w:val="none"/>
          </w:rPr>
          <w:t xml:space="preserve"> – Master Contract</w:t>
        </w:r>
      </w:hyperlink>
      <w:r w:rsidRPr="00636958">
        <w:rPr>
          <w:rFonts w:ascii="Calibri" w:hAnsi="Calibri"/>
          <w:sz w:val="22"/>
          <w:szCs w:val="22"/>
        </w:rPr>
        <w:t>.</w:t>
      </w:r>
      <w:r w:rsidR="00803BB2">
        <w:rPr>
          <w:rFonts w:ascii="Calibri" w:hAnsi="Calibri"/>
          <w:sz w:val="22"/>
          <w:szCs w:val="22"/>
        </w:rPr>
        <w:t xml:space="preserve">  </w:t>
      </w:r>
      <w:r w:rsidR="00803BB2" w:rsidRPr="00F36C5F">
        <w:rPr>
          <w:rFonts w:ascii="Calibri" w:hAnsi="Calibri"/>
          <w:sz w:val="22"/>
          <w:szCs w:val="22"/>
        </w:rPr>
        <w:t xml:space="preserve">An award, in part or full, is made and a contract formed by signature of </w:t>
      </w:r>
      <w:r w:rsidR="00803BB2" w:rsidRPr="009565E5">
        <w:rPr>
          <w:rFonts w:ascii="Calibri" w:hAnsi="Calibri"/>
          <w:sz w:val="22"/>
          <w:szCs w:val="22"/>
        </w:rPr>
        <w:t xml:space="preserve">Enterprise Services and awarded bidder on the </w:t>
      </w:r>
      <w:r w:rsidR="00803BB2" w:rsidRPr="00515F88">
        <w:rPr>
          <w:rFonts w:ascii="Calibri" w:hAnsi="Calibri"/>
          <w:sz w:val="22"/>
          <w:szCs w:val="22"/>
        </w:rPr>
        <w:lastRenderedPageBreak/>
        <w:t>Master Contract.</w:t>
      </w:r>
      <w:r w:rsidR="00803BB2" w:rsidRPr="009565E5">
        <w:rPr>
          <w:rFonts w:ascii="Calibri" w:hAnsi="Calibri"/>
          <w:sz w:val="22"/>
          <w:szCs w:val="22"/>
        </w:rPr>
        <w:t xml:space="preserve">  </w:t>
      </w:r>
      <w:r w:rsidR="00803BB2" w:rsidRPr="00F36C5F">
        <w:rPr>
          <w:rFonts w:ascii="Calibri" w:hAnsi="Calibri"/>
          <w:sz w:val="22"/>
          <w:szCs w:val="22"/>
        </w:rPr>
        <w:t>Enterprise Services reserves the right to award on an all-or-nothing consolidated basis.</w:t>
      </w:r>
      <w:r w:rsidR="00803BB2">
        <w:rPr>
          <w:rFonts w:ascii="Calibri" w:hAnsi="Calibri"/>
          <w:sz w:val="22"/>
          <w:szCs w:val="22"/>
        </w:rPr>
        <w:t xml:space="preserve">  </w:t>
      </w:r>
      <w:r w:rsidR="00803BB2" w:rsidRPr="005335B7">
        <w:rPr>
          <w:rFonts w:ascii="Calibri" w:hAnsi="Calibri"/>
          <w:sz w:val="22"/>
          <w:szCs w:val="22"/>
        </w:rPr>
        <w:t>Following the award</w:t>
      </w:r>
      <w:r w:rsidR="00803BB2">
        <w:rPr>
          <w:rFonts w:ascii="Calibri" w:hAnsi="Calibri"/>
          <w:sz w:val="22"/>
          <w:szCs w:val="22"/>
        </w:rPr>
        <w:t xml:space="preserve"> of the Master Contract</w:t>
      </w:r>
      <w:r w:rsidR="00803BB2" w:rsidRPr="005335B7">
        <w:rPr>
          <w:rFonts w:ascii="Calibri" w:hAnsi="Calibri"/>
          <w:sz w:val="22"/>
          <w:szCs w:val="22"/>
        </w:rPr>
        <w:t xml:space="preserve">, all bidders </w:t>
      </w:r>
      <w:r w:rsidR="00803BB2">
        <w:rPr>
          <w:rFonts w:ascii="Calibri" w:hAnsi="Calibri"/>
          <w:sz w:val="22"/>
          <w:szCs w:val="22"/>
        </w:rPr>
        <w:t xml:space="preserve">registered in WEBS </w:t>
      </w:r>
      <w:r w:rsidR="00803BB2" w:rsidRPr="005335B7">
        <w:rPr>
          <w:rFonts w:ascii="Calibri" w:hAnsi="Calibri"/>
          <w:sz w:val="22"/>
          <w:szCs w:val="22"/>
        </w:rPr>
        <w:t xml:space="preserve">will receive a Notice of Award </w:t>
      </w:r>
      <w:r w:rsidR="00803BB2">
        <w:rPr>
          <w:rFonts w:ascii="Calibri" w:hAnsi="Calibri"/>
          <w:sz w:val="22"/>
          <w:szCs w:val="22"/>
        </w:rPr>
        <w:t>delivered to the bidder’s email address provided in the bidder’s profile in WEBS.</w:t>
      </w:r>
    </w:p>
    <w:p w14:paraId="16DEAE4B" w14:textId="079F70B7" w:rsidR="007F754A" w:rsidRPr="00036FF6" w:rsidRDefault="00FC46E4" w:rsidP="00132D30">
      <w:pPr>
        <w:numPr>
          <w:ilvl w:val="0"/>
          <w:numId w:val="11"/>
        </w:numPr>
        <w:spacing w:before="240"/>
        <w:ind w:left="734" w:hanging="547"/>
        <w:jc w:val="both"/>
        <w:rPr>
          <w:rFonts w:ascii="Calibri" w:hAnsi="Calibri"/>
          <w:sz w:val="22"/>
          <w:szCs w:val="22"/>
        </w:rPr>
      </w:pPr>
      <w:r w:rsidRPr="00036FF6">
        <w:rPr>
          <w:rFonts w:ascii="Calibri" w:hAnsi="Calibri"/>
          <w:b/>
          <w:smallCaps/>
          <w:sz w:val="22"/>
          <w:szCs w:val="22"/>
        </w:rPr>
        <w:t>Bid Information Availability</w:t>
      </w:r>
      <w:r w:rsidRPr="00036FF6">
        <w:rPr>
          <w:rFonts w:ascii="Calibri" w:hAnsi="Calibri"/>
          <w:sz w:val="22"/>
          <w:szCs w:val="22"/>
        </w:rPr>
        <w:t xml:space="preserve">.  </w:t>
      </w:r>
      <w:r w:rsidR="00FA5CF6">
        <w:rPr>
          <w:rFonts w:ascii="Calibri" w:hAnsi="Calibri"/>
          <w:sz w:val="22"/>
          <w:szCs w:val="22"/>
        </w:rPr>
        <w:t xml:space="preserve">Upon Enterprise Services’ announcement of ASB, </w:t>
      </w:r>
      <w:r w:rsidR="00803BB2">
        <w:rPr>
          <w:rFonts w:ascii="Calibri" w:hAnsi="Calibri"/>
          <w:sz w:val="22"/>
          <w:szCs w:val="22"/>
        </w:rPr>
        <w:t xml:space="preserve">all bid submissions and all bid evaluations are subject to public disclosure pursuant to Washington’s Public Records Act.  </w:t>
      </w:r>
      <w:r w:rsidR="00803BB2" w:rsidRPr="00803BB2">
        <w:rPr>
          <w:rFonts w:ascii="Calibri" w:hAnsi="Calibri"/>
          <w:i/>
          <w:sz w:val="22"/>
          <w:szCs w:val="22"/>
        </w:rPr>
        <w:t>See</w:t>
      </w:r>
      <w:r w:rsidR="00803BB2">
        <w:rPr>
          <w:rFonts w:ascii="Calibri" w:hAnsi="Calibri"/>
          <w:sz w:val="22"/>
          <w:szCs w:val="22"/>
        </w:rPr>
        <w:t xml:space="preserve"> RCW 39.26.030(2).  Upon Enterprise Services’ announcement of ASB, </w:t>
      </w:r>
      <w:r w:rsidRPr="00036FF6">
        <w:rPr>
          <w:rFonts w:ascii="Calibri" w:hAnsi="Calibri"/>
          <w:sz w:val="22"/>
          <w:szCs w:val="22"/>
        </w:rPr>
        <w:t>Enterprise Services will</w:t>
      </w:r>
      <w:r w:rsidR="00B72D62" w:rsidRPr="00036FF6">
        <w:rPr>
          <w:rFonts w:ascii="Calibri" w:hAnsi="Calibri"/>
          <w:sz w:val="22"/>
          <w:szCs w:val="22"/>
        </w:rPr>
        <w:t xml:space="preserve"> post </w:t>
      </w:r>
      <w:r w:rsidR="00FA5CF6">
        <w:rPr>
          <w:rFonts w:ascii="Calibri" w:hAnsi="Calibri"/>
          <w:sz w:val="22"/>
          <w:szCs w:val="22"/>
        </w:rPr>
        <w:t xml:space="preserve">all </w:t>
      </w:r>
      <w:r w:rsidR="00B72D62" w:rsidRPr="00036FF6">
        <w:rPr>
          <w:rFonts w:ascii="Calibri" w:hAnsi="Calibri"/>
          <w:sz w:val="22"/>
          <w:szCs w:val="22"/>
        </w:rPr>
        <w:t xml:space="preserve">bid evaluations to </w:t>
      </w:r>
      <w:r w:rsidR="00C93C75" w:rsidRPr="00036FF6">
        <w:rPr>
          <w:rFonts w:ascii="Calibri" w:hAnsi="Calibri"/>
          <w:sz w:val="22"/>
          <w:szCs w:val="22"/>
        </w:rPr>
        <w:t>Enterprise Services’ website.</w:t>
      </w:r>
    </w:p>
    <w:p w14:paraId="77D12BF7" w14:textId="4F7A77DB" w:rsidR="004D4D06" w:rsidRDefault="004D4D06" w:rsidP="004D4D06">
      <w:pPr>
        <w:numPr>
          <w:ilvl w:val="0"/>
          <w:numId w:val="11"/>
        </w:numPr>
        <w:spacing w:before="240"/>
        <w:ind w:left="734" w:hanging="547"/>
        <w:jc w:val="both"/>
        <w:rPr>
          <w:rFonts w:ascii="Calibri" w:hAnsi="Calibri"/>
          <w:sz w:val="22"/>
          <w:szCs w:val="22"/>
        </w:rPr>
      </w:pPr>
      <w:r>
        <w:rPr>
          <w:rFonts w:ascii="Calibri" w:hAnsi="Calibri"/>
          <w:b/>
          <w:smallCaps/>
          <w:sz w:val="22"/>
          <w:szCs w:val="22"/>
        </w:rPr>
        <w:t>Additional Awards</w:t>
      </w:r>
      <w:r w:rsidRPr="00036FF6">
        <w:rPr>
          <w:rFonts w:ascii="Calibri" w:hAnsi="Calibri"/>
          <w:sz w:val="22"/>
          <w:szCs w:val="22"/>
        </w:rPr>
        <w:t xml:space="preserve">.  Enterprise Services </w:t>
      </w:r>
      <w:r w:rsidR="00C862F6">
        <w:rPr>
          <w:rFonts w:ascii="Calibri" w:hAnsi="Calibri"/>
          <w:sz w:val="22"/>
          <w:szCs w:val="22"/>
        </w:rPr>
        <w:t>reserves</w:t>
      </w:r>
      <w:r>
        <w:rPr>
          <w:rFonts w:ascii="Calibri" w:hAnsi="Calibri"/>
          <w:sz w:val="22"/>
          <w:szCs w:val="22"/>
        </w:rPr>
        <w:t xml:space="preserve"> the right, during the resulting Master Contract term, to make additional Master Contract awards to responsive, responsible bidders who </w:t>
      </w:r>
      <w:r w:rsidR="00645201">
        <w:rPr>
          <w:rFonts w:ascii="Calibri" w:hAnsi="Calibri"/>
          <w:sz w:val="22"/>
          <w:szCs w:val="22"/>
        </w:rPr>
        <w:t xml:space="preserve">provided a bid but who </w:t>
      </w:r>
      <w:r>
        <w:rPr>
          <w:rFonts w:ascii="Calibri" w:hAnsi="Calibri"/>
          <w:sz w:val="22"/>
          <w:szCs w:val="22"/>
        </w:rPr>
        <w:t xml:space="preserve">are not awarded a Master Contract. </w:t>
      </w:r>
      <w:r w:rsidR="00C862F6">
        <w:rPr>
          <w:rFonts w:ascii="Calibri" w:hAnsi="Calibri"/>
          <w:sz w:val="22"/>
          <w:szCs w:val="22"/>
        </w:rPr>
        <w:t xml:space="preserve"> </w:t>
      </w:r>
      <w:r>
        <w:rPr>
          <w:rFonts w:ascii="Calibri" w:hAnsi="Calibri"/>
          <w:sz w:val="22"/>
          <w:szCs w:val="22"/>
        </w:rPr>
        <w:t xml:space="preserve">Such awards would be on the same or substantially similar terms and conditions and would be designed to address a </w:t>
      </w:r>
      <w:r w:rsidR="00FE1713">
        <w:rPr>
          <w:rFonts w:ascii="Calibri" w:hAnsi="Calibri"/>
          <w:sz w:val="22"/>
          <w:szCs w:val="22"/>
        </w:rPr>
        <w:t xml:space="preserve">Contractor </w:t>
      </w:r>
      <w:r>
        <w:rPr>
          <w:rFonts w:ascii="Calibri" w:hAnsi="Calibri"/>
          <w:sz w:val="22"/>
          <w:szCs w:val="22"/>
        </w:rPr>
        <w:t xml:space="preserve">vacancy (e.g., a </w:t>
      </w:r>
      <w:r w:rsidR="00FE1713">
        <w:rPr>
          <w:rFonts w:ascii="Calibri" w:hAnsi="Calibri"/>
          <w:sz w:val="22"/>
          <w:szCs w:val="22"/>
        </w:rPr>
        <w:t xml:space="preserve">contractor </w:t>
      </w:r>
      <w:r>
        <w:rPr>
          <w:rFonts w:ascii="Calibri" w:hAnsi="Calibri"/>
          <w:sz w:val="22"/>
          <w:szCs w:val="22"/>
        </w:rPr>
        <w:t>is terminated or goes out of business), respond to Purchaser needs, or be in the best interest of the State of Washington</w:t>
      </w:r>
      <w:r w:rsidRPr="00036FF6">
        <w:rPr>
          <w:rFonts w:ascii="Calibri" w:hAnsi="Calibri"/>
          <w:sz w:val="22"/>
          <w:szCs w:val="22"/>
        </w:rPr>
        <w:t>.</w:t>
      </w:r>
    </w:p>
    <w:p w14:paraId="643B6ACD" w14:textId="3EC5F3A2" w:rsidR="00515F88" w:rsidRDefault="00515F88" w:rsidP="00515F88">
      <w:pPr>
        <w:ind w:left="187"/>
        <w:jc w:val="both"/>
        <w:rPr>
          <w:rFonts w:ascii="Calibri" w:hAnsi="Calibri"/>
          <w:sz w:val="22"/>
          <w:szCs w:val="22"/>
        </w:rPr>
      </w:pPr>
    </w:p>
    <w:p w14:paraId="161E0E4C" w14:textId="77777777" w:rsidR="005C692A" w:rsidRDefault="005C692A" w:rsidP="005C692A">
      <w:pPr>
        <w:ind w:left="187"/>
        <w:jc w:val="both"/>
        <w:rPr>
          <w:rFonts w:ascii="Calibri" w:hAnsi="Calibri"/>
          <w:sz w:val="22"/>
          <w:szCs w:val="22"/>
        </w:rPr>
      </w:pPr>
    </w:p>
    <w:p w14:paraId="1A17412B" w14:textId="77777777" w:rsidR="005C692A" w:rsidRDefault="005C692A" w:rsidP="005C692A">
      <w:pPr>
        <w:overflowPunct/>
        <w:autoSpaceDE/>
        <w:autoSpaceDN/>
        <w:adjustRightInd/>
        <w:textAlignment w:val="auto"/>
        <w:rPr>
          <w:rFonts w:ascii="Calibri" w:hAnsi="Calibri"/>
          <w:sz w:val="22"/>
          <w:szCs w:val="22"/>
        </w:rPr>
      </w:pPr>
      <w:r>
        <w:rPr>
          <w:rFonts w:ascii="Calibri" w:hAnsi="Calibri"/>
          <w:sz w:val="22"/>
          <w:szCs w:val="22"/>
        </w:rPr>
        <w:br w:type="page"/>
      </w:r>
    </w:p>
    <w:p w14:paraId="092BD402" w14:textId="6AA9CCA6" w:rsidR="005C692A" w:rsidRPr="00F95D05" w:rsidRDefault="005C692A" w:rsidP="005C692A">
      <w:pPr>
        <w:jc w:val="center"/>
        <w:rPr>
          <w:rFonts w:ascii="Calibri" w:hAnsi="Calibri"/>
          <w:b/>
          <w:smallCaps/>
          <w:sz w:val="22"/>
          <w:szCs w:val="22"/>
        </w:rPr>
      </w:pPr>
      <w:bookmarkStart w:id="4" w:name="ReqSubs"/>
      <w:r w:rsidRPr="00F95D05">
        <w:rPr>
          <w:rFonts w:ascii="Calibri" w:hAnsi="Calibri"/>
          <w:b/>
          <w:smallCaps/>
          <w:sz w:val="22"/>
          <w:szCs w:val="22"/>
        </w:rPr>
        <w:lastRenderedPageBreak/>
        <w:t>Required Bid</w:t>
      </w:r>
      <w:r>
        <w:rPr>
          <w:rFonts w:ascii="Calibri" w:hAnsi="Calibri"/>
          <w:b/>
          <w:smallCaps/>
          <w:sz w:val="22"/>
          <w:szCs w:val="22"/>
        </w:rPr>
        <w:t xml:space="preserve"> Submittals</w:t>
      </w:r>
    </w:p>
    <w:bookmarkEnd w:id="4"/>
    <w:p w14:paraId="71710BD8" w14:textId="4DBE8786" w:rsidR="005C692A" w:rsidRDefault="005C692A" w:rsidP="005C692A">
      <w:pPr>
        <w:rPr>
          <w:rFonts w:ascii="Calibri" w:hAnsi="Calibri"/>
          <w:sz w:val="22"/>
          <w:szCs w:val="22"/>
        </w:rPr>
      </w:pPr>
    </w:p>
    <w:p w14:paraId="2161FB06" w14:textId="4FF4C78E" w:rsidR="005C692A" w:rsidRDefault="005C692A" w:rsidP="005C692A">
      <w:pPr>
        <w:rPr>
          <w:rFonts w:ascii="Calibri" w:hAnsi="Calibri"/>
          <w:sz w:val="22"/>
          <w:szCs w:val="22"/>
        </w:rPr>
      </w:pPr>
      <w:r>
        <w:rPr>
          <w:rFonts w:ascii="Calibri" w:hAnsi="Calibri"/>
          <w:sz w:val="22"/>
          <w:szCs w:val="22"/>
        </w:rPr>
        <w:t>As part of a responsive, responsible bid, bidders must complete and return to Enterprise Services each of the exhibits set forth below:</w:t>
      </w:r>
    </w:p>
    <w:p w14:paraId="7CAEEBDC" w14:textId="77777777" w:rsidR="005C692A" w:rsidRPr="00F95D05" w:rsidRDefault="005C692A" w:rsidP="005C692A">
      <w:pPr>
        <w:rPr>
          <w:rFonts w:ascii="Calibri" w:hAnsi="Calibri"/>
          <w:sz w:val="22"/>
          <w:szCs w:val="22"/>
        </w:rPr>
      </w:pPr>
    </w:p>
    <w:p w14:paraId="5ACDC00A" w14:textId="6C4130B7" w:rsidR="005C692A" w:rsidRPr="005C692A" w:rsidRDefault="005C692A" w:rsidP="00584949">
      <w:pPr>
        <w:keepNext/>
        <w:keepLines/>
        <w:jc w:val="center"/>
        <w:textAlignment w:val="auto"/>
        <w:rPr>
          <w:rFonts w:ascii="Calibri" w:hAnsi="Calibri"/>
          <w:b/>
          <w:smallCaps/>
          <w:szCs w:val="22"/>
        </w:rPr>
      </w:pPr>
      <w:r w:rsidRPr="005C692A">
        <w:rPr>
          <w:rFonts w:ascii="Calibri" w:hAnsi="Calibri"/>
          <w:b/>
          <w:smallCaps/>
          <w:szCs w:val="22"/>
        </w:rPr>
        <w:t>Exhibit A</w:t>
      </w:r>
      <w:r>
        <w:rPr>
          <w:rFonts w:ascii="Calibri" w:hAnsi="Calibri"/>
          <w:b/>
          <w:smallCaps/>
          <w:szCs w:val="22"/>
        </w:rPr>
        <w:t>-</w:t>
      </w:r>
      <w:r w:rsidRPr="005C692A">
        <w:rPr>
          <w:rFonts w:ascii="Calibri" w:hAnsi="Calibri"/>
          <w:b/>
          <w:smallCaps/>
          <w:szCs w:val="22"/>
        </w:rPr>
        <w:t>1 – Bidder’s Certification</w:t>
      </w:r>
    </w:p>
    <w:p w14:paraId="224D1EF2" w14:textId="77777777" w:rsidR="005C692A" w:rsidRPr="005C692A" w:rsidRDefault="005C692A" w:rsidP="00584949">
      <w:pPr>
        <w:keepNext/>
        <w:keepLines/>
        <w:textAlignment w:val="auto"/>
        <w:rPr>
          <w:rFonts w:ascii="Calibri" w:hAnsi="Calibri" w:cs="Arial"/>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591321C4"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03A8DF31" w14:textId="4D0828B0" w:rsidR="005C692A" w:rsidRPr="005C692A" w:rsidRDefault="005C692A" w:rsidP="00584949">
            <w:pPr>
              <w:keepNext/>
              <w:keepLines/>
              <w:spacing w:line="256" w:lineRule="auto"/>
              <w:textAlignment w:val="auto"/>
            </w:pPr>
            <w:r w:rsidRPr="005C692A">
              <w:rPr>
                <w:rFonts w:ascii="Calibri" w:hAnsi="Calibri" w:cs="Arial"/>
                <w:sz w:val="22"/>
                <w:szCs w:val="22"/>
              </w:rPr>
              <w:t>Bidder must complete and submit via email one signed electronic copy of Exhibit</w:t>
            </w:r>
            <w:r>
              <w:rPr>
                <w:rFonts w:ascii="Calibri" w:hAnsi="Calibri" w:cs="Arial"/>
                <w:sz w:val="22"/>
                <w:szCs w:val="22"/>
              </w:rPr>
              <w:t> </w:t>
            </w:r>
            <w:r w:rsidRPr="005C692A">
              <w:rPr>
                <w:rFonts w:ascii="Calibri" w:hAnsi="Calibri" w:cs="Arial"/>
                <w:sz w:val="22"/>
                <w:szCs w:val="22"/>
              </w:rPr>
              <w:t xml:space="preserve">A1 – Bidder’s Certification titled: </w:t>
            </w:r>
            <w:r>
              <w:rPr>
                <w:rFonts w:ascii="Calibri" w:hAnsi="Calibri" w:cs="Arial"/>
                <w:b/>
                <w:i/>
                <w:sz w:val="22"/>
                <w:szCs w:val="22"/>
              </w:rPr>
              <w:t>99999</w:t>
            </w:r>
            <w:r w:rsidRPr="005C692A">
              <w:rPr>
                <w:rFonts w:ascii="Calibri" w:hAnsi="Calibri" w:cs="Arial"/>
                <w:b/>
                <w:i/>
                <w:sz w:val="22"/>
                <w:szCs w:val="22"/>
              </w:rPr>
              <w:t>_A1_CompanyName</w:t>
            </w:r>
            <w:r w:rsidRPr="005C692A">
              <w:t xml:space="preserve"> </w:t>
            </w:r>
            <w:r w:rsidRPr="005C692A">
              <w:rPr>
                <w:rFonts w:ascii="Calibri" w:hAnsi="Calibri" w:cs="Arial"/>
                <w:sz w:val="22"/>
                <w:szCs w:val="22"/>
              </w:rPr>
              <w:t xml:space="preserve">as a Microsoft Word or PDF. </w:t>
            </w:r>
          </w:p>
          <w:p w14:paraId="008713E6"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5" w:name="_MON_1606811517"/>
      <w:bookmarkEnd w:id="5"/>
      <w:tr w:rsidR="005C692A" w:rsidRPr="005C692A" w14:paraId="6BD885A8"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4E03336C" w14:textId="0D9FF645" w:rsidR="005C692A" w:rsidRPr="005C692A" w:rsidRDefault="00B163A2" w:rsidP="00584949">
            <w:pPr>
              <w:keepNext/>
              <w:keepLines/>
              <w:spacing w:before="80" w:after="80" w:line="256" w:lineRule="auto"/>
              <w:jc w:val="center"/>
              <w:textAlignment w:val="auto"/>
              <w:rPr>
                <w:rFonts w:ascii="Calibri" w:hAnsi="Calibri" w:cs="Arial"/>
                <w:sz w:val="22"/>
                <w:szCs w:val="22"/>
              </w:rPr>
            </w:pPr>
            <w:r w:rsidRPr="00B14F8E">
              <w:rPr>
                <w:rFonts w:ascii="Calibri" w:hAnsi="Calibri" w:cs="Arial"/>
                <w:sz w:val="22"/>
                <w:szCs w:val="22"/>
              </w:rPr>
              <w:object w:dxaOrig="1543" w:dyaOrig="995" w14:anchorId="519D7E5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7.25pt;height:49.5pt" o:ole="">
                  <v:imagedata r:id="rId104" o:title=""/>
                </v:shape>
                <o:OLEObject Type="Embed" ProgID="Word.Document.12" ShapeID="_x0000_i1025" DrawAspect="Icon" ObjectID="_1705479303" r:id="rId105">
                  <o:FieldCodes>\s</o:FieldCodes>
                </o:OLEObject>
              </w:object>
            </w:r>
          </w:p>
        </w:tc>
      </w:tr>
    </w:tbl>
    <w:p w14:paraId="6C8C6C8C" w14:textId="77777777" w:rsidR="005C692A" w:rsidRPr="005C692A" w:rsidRDefault="005C692A" w:rsidP="005C692A">
      <w:pPr>
        <w:jc w:val="both"/>
        <w:textAlignment w:val="auto"/>
        <w:rPr>
          <w:rFonts w:ascii="Calibri" w:hAnsi="Calibri"/>
          <w:sz w:val="22"/>
          <w:szCs w:val="22"/>
        </w:rPr>
      </w:pPr>
    </w:p>
    <w:p w14:paraId="622D3410" w14:textId="77777777" w:rsidR="005C692A" w:rsidRPr="005C692A" w:rsidRDefault="005C692A" w:rsidP="005C692A">
      <w:pPr>
        <w:textAlignment w:val="auto"/>
        <w:rPr>
          <w:rFonts w:ascii="Calibri" w:hAnsi="Calibri"/>
          <w:sz w:val="22"/>
          <w:szCs w:val="22"/>
        </w:rPr>
      </w:pPr>
    </w:p>
    <w:p w14:paraId="7B3337BB" w14:textId="2D0C0AF7" w:rsidR="005C692A" w:rsidRPr="005C692A" w:rsidRDefault="005C692A" w:rsidP="00584949">
      <w:pPr>
        <w:keepNext/>
        <w:keepLines/>
        <w:jc w:val="center"/>
        <w:textAlignment w:val="auto"/>
        <w:rPr>
          <w:rFonts w:ascii="Calibri" w:hAnsi="Calibri"/>
          <w:b/>
          <w:smallCaps/>
          <w:sz w:val="22"/>
          <w:szCs w:val="22"/>
        </w:rPr>
      </w:pPr>
      <w:r w:rsidRPr="005C692A">
        <w:rPr>
          <w:rFonts w:ascii="Calibri" w:hAnsi="Calibri"/>
          <w:b/>
          <w:smallCaps/>
          <w:szCs w:val="22"/>
        </w:rPr>
        <w:t>Exhibit A</w:t>
      </w:r>
      <w:r>
        <w:rPr>
          <w:rFonts w:ascii="Calibri" w:hAnsi="Calibri"/>
          <w:b/>
          <w:smallCaps/>
          <w:szCs w:val="22"/>
        </w:rPr>
        <w:t>-</w:t>
      </w:r>
      <w:r w:rsidRPr="005C692A">
        <w:rPr>
          <w:rFonts w:ascii="Calibri" w:hAnsi="Calibri"/>
          <w:b/>
          <w:smallCaps/>
          <w:szCs w:val="22"/>
        </w:rPr>
        <w:t xml:space="preserve">2 – Bidder’s </w:t>
      </w:r>
      <w:r w:rsidRPr="005C692A">
        <w:rPr>
          <w:rFonts w:ascii="Calibri" w:hAnsi="Calibri"/>
          <w:b/>
          <w:smallCaps/>
          <w:sz w:val="22"/>
          <w:szCs w:val="22"/>
        </w:rPr>
        <w:t>Profile</w:t>
      </w:r>
    </w:p>
    <w:p w14:paraId="76EDECAD" w14:textId="77777777" w:rsidR="005C692A" w:rsidRPr="005C692A" w:rsidRDefault="005C692A" w:rsidP="00584949">
      <w:pPr>
        <w:keepNext/>
        <w:keepLines/>
        <w:textAlignment w:val="auto"/>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05BDC596"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209DB0D8" w14:textId="00DA701A" w:rsidR="005C692A" w:rsidRPr="005C692A" w:rsidRDefault="005C692A" w:rsidP="00584949">
            <w:pPr>
              <w:keepNext/>
              <w:keepLines/>
              <w:spacing w:line="256" w:lineRule="auto"/>
              <w:textAlignment w:val="auto"/>
              <w:rPr>
                <w:rFonts w:ascii="Calibri" w:hAnsi="Calibri" w:cs="Arial"/>
                <w:i/>
                <w:sz w:val="22"/>
                <w:szCs w:val="22"/>
              </w:rPr>
            </w:pPr>
            <w:r w:rsidRPr="005C692A">
              <w:rPr>
                <w:rFonts w:ascii="Calibri" w:hAnsi="Calibri" w:cs="Arial"/>
                <w:sz w:val="22"/>
                <w:szCs w:val="22"/>
              </w:rPr>
              <w:t xml:space="preserve">Bidder must complete and submit via email one electronic copy of Exhibit A2 – Bidder’s Profile titled: </w:t>
            </w:r>
            <w:r>
              <w:rPr>
                <w:rFonts w:ascii="Calibri" w:hAnsi="Calibri" w:cs="Arial"/>
                <w:b/>
                <w:i/>
                <w:sz w:val="22"/>
                <w:szCs w:val="22"/>
              </w:rPr>
              <w:t>99999</w:t>
            </w:r>
            <w:r w:rsidRPr="005C692A">
              <w:rPr>
                <w:rFonts w:ascii="Calibri" w:hAnsi="Calibri" w:cs="Arial"/>
                <w:b/>
                <w:i/>
                <w:sz w:val="22"/>
                <w:szCs w:val="22"/>
              </w:rPr>
              <w:t xml:space="preserve">_A2_CompanyName </w:t>
            </w:r>
            <w:r w:rsidRPr="005C692A">
              <w:rPr>
                <w:rFonts w:ascii="Calibri" w:hAnsi="Calibri" w:cs="Arial"/>
                <w:sz w:val="22"/>
                <w:szCs w:val="22"/>
              </w:rPr>
              <w:t xml:space="preserve">as a Microsoft Word or PDF. </w:t>
            </w:r>
            <w:r w:rsidRPr="005C692A">
              <w:rPr>
                <w:rFonts w:ascii="Calibri" w:hAnsi="Calibri" w:cs="Arial"/>
                <w:i/>
                <w:sz w:val="22"/>
                <w:szCs w:val="22"/>
              </w:rPr>
              <w:t xml:space="preserve"> </w:t>
            </w:r>
          </w:p>
          <w:p w14:paraId="5C961C05"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6" w:name="_MON_1606811793"/>
      <w:bookmarkEnd w:id="6"/>
      <w:tr w:rsidR="005C692A" w:rsidRPr="005C692A" w14:paraId="44D35BE4"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5C51AFD5" w14:textId="4CB76D90" w:rsidR="005C692A" w:rsidRPr="005C692A" w:rsidRDefault="00FA67CD" w:rsidP="00584949">
            <w:pPr>
              <w:keepNext/>
              <w:keepLines/>
              <w:spacing w:before="80" w:after="80" w:line="256" w:lineRule="auto"/>
              <w:jc w:val="center"/>
              <w:textAlignment w:val="auto"/>
              <w:rPr>
                <w:rFonts w:ascii="Calibri" w:hAnsi="Calibri" w:cs="Arial"/>
                <w:sz w:val="22"/>
                <w:szCs w:val="22"/>
              </w:rPr>
            </w:pPr>
            <w:r w:rsidRPr="00B14F8E">
              <w:rPr>
                <w:rFonts w:ascii="Calibri" w:hAnsi="Calibri" w:cs="Arial"/>
                <w:sz w:val="22"/>
                <w:szCs w:val="22"/>
              </w:rPr>
              <w:object w:dxaOrig="1543" w:dyaOrig="995" w14:anchorId="7454CFDC">
                <v:shape id="_x0000_i1026" type="#_x0000_t75" style="width:77.25pt;height:49.5pt" o:ole="">
                  <v:imagedata r:id="rId106" o:title=""/>
                </v:shape>
                <o:OLEObject Type="Embed" ProgID="Word.Document.12" ShapeID="_x0000_i1026" DrawAspect="Icon" ObjectID="_1705479304" r:id="rId107">
                  <o:FieldCodes>\s</o:FieldCodes>
                </o:OLEObject>
              </w:object>
            </w:r>
            <w:bookmarkStart w:id="7" w:name="_GoBack"/>
            <w:bookmarkEnd w:id="7"/>
          </w:p>
        </w:tc>
      </w:tr>
    </w:tbl>
    <w:p w14:paraId="7B7907AD" w14:textId="77777777" w:rsidR="005C692A" w:rsidRPr="005C692A" w:rsidRDefault="005C692A" w:rsidP="005C692A">
      <w:pPr>
        <w:textAlignment w:val="auto"/>
        <w:rPr>
          <w:rFonts w:ascii="Calibri" w:hAnsi="Calibri"/>
          <w:sz w:val="22"/>
          <w:szCs w:val="22"/>
        </w:rPr>
      </w:pPr>
    </w:p>
    <w:p w14:paraId="6AECB7E9" w14:textId="77777777" w:rsidR="005C692A" w:rsidRPr="005C692A" w:rsidRDefault="005C692A" w:rsidP="005C692A">
      <w:pPr>
        <w:textAlignment w:val="auto"/>
        <w:rPr>
          <w:rFonts w:ascii="Calibri" w:hAnsi="Calibri"/>
          <w:sz w:val="22"/>
          <w:szCs w:val="22"/>
        </w:rPr>
      </w:pPr>
    </w:p>
    <w:p w14:paraId="42FD0EC8" w14:textId="2D4FF098" w:rsidR="005C692A" w:rsidRPr="005C692A" w:rsidRDefault="005C692A" w:rsidP="00584949">
      <w:pPr>
        <w:keepNext/>
        <w:keepLines/>
        <w:jc w:val="center"/>
        <w:textAlignment w:val="auto"/>
        <w:rPr>
          <w:rFonts w:ascii="Calibri" w:hAnsi="Calibri"/>
          <w:b/>
          <w:smallCaps/>
          <w:szCs w:val="22"/>
        </w:rPr>
      </w:pPr>
      <w:r w:rsidRPr="005C692A">
        <w:rPr>
          <w:rFonts w:ascii="Calibri" w:hAnsi="Calibri"/>
          <w:b/>
          <w:smallCaps/>
          <w:szCs w:val="22"/>
        </w:rPr>
        <w:t>Exhibit</w:t>
      </w:r>
      <w:r w:rsidR="00584949">
        <w:rPr>
          <w:rFonts w:ascii="Calibri" w:hAnsi="Calibri"/>
          <w:b/>
          <w:smallCaps/>
          <w:szCs w:val="22"/>
        </w:rPr>
        <w:t> </w:t>
      </w:r>
      <w:r w:rsidRPr="005C692A">
        <w:rPr>
          <w:rFonts w:ascii="Calibri" w:hAnsi="Calibri"/>
          <w:b/>
          <w:smallCaps/>
          <w:szCs w:val="22"/>
        </w:rPr>
        <w:t>B –</w:t>
      </w:r>
      <w:r w:rsidR="00A845F2">
        <w:rPr>
          <w:rFonts w:ascii="Calibri" w:hAnsi="Calibri"/>
          <w:b/>
          <w:smallCaps/>
          <w:szCs w:val="22"/>
        </w:rPr>
        <w:t xml:space="preserve"> </w:t>
      </w:r>
      <w:r w:rsidRPr="005C692A">
        <w:rPr>
          <w:rFonts w:ascii="Calibri" w:hAnsi="Calibri"/>
          <w:b/>
          <w:smallCaps/>
          <w:szCs w:val="22"/>
        </w:rPr>
        <w:t>Specifications</w:t>
      </w:r>
    </w:p>
    <w:p w14:paraId="012CD551" w14:textId="77777777" w:rsidR="005C692A" w:rsidRPr="005C692A" w:rsidRDefault="005C692A" w:rsidP="00584949">
      <w:pPr>
        <w:keepNext/>
        <w:keepLines/>
        <w:textAlignment w:val="auto"/>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3A0DD5AD"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300042EB" w14:textId="0DBD37C0" w:rsidR="005C692A" w:rsidRPr="005C692A" w:rsidRDefault="005C692A" w:rsidP="00584949">
            <w:pPr>
              <w:keepNext/>
              <w:keepLines/>
              <w:spacing w:line="256" w:lineRule="auto"/>
              <w:textAlignment w:val="auto"/>
              <w:rPr>
                <w:rFonts w:ascii="Calibri" w:hAnsi="Calibri" w:cs="Arial"/>
                <w:sz w:val="22"/>
                <w:szCs w:val="22"/>
              </w:rPr>
            </w:pPr>
            <w:r w:rsidRPr="005C692A">
              <w:rPr>
                <w:rFonts w:ascii="Calibri" w:hAnsi="Calibri" w:cs="Arial"/>
                <w:sz w:val="22"/>
                <w:szCs w:val="22"/>
              </w:rPr>
              <w:t>Bidder must complete and submit via email one signed electronic copy of Exhibit</w:t>
            </w:r>
            <w:r w:rsidR="00584949">
              <w:rPr>
                <w:rFonts w:ascii="Calibri" w:hAnsi="Calibri" w:cs="Arial"/>
                <w:sz w:val="22"/>
                <w:szCs w:val="22"/>
              </w:rPr>
              <w:t> </w:t>
            </w:r>
            <w:r w:rsidRPr="005C692A">
              <w:rPr>
                <w:rFonts w:ascii="Calibri" w:hAnsi="Calibri" w:cs="Arial"/>
                <w:sz w:val="22"/>
                <w:szCs w:val="22"/>
              </w:rPr>
              <w:t xml:space="preserve">B – Specifications titled: </w:t>
            </w:r>
            <w:r w:rsidR="00584949">
              <w:rPr>
                <w:rFonts w:ascii="Calibri" w:hAnsi="Calibri" w:cs="Arial"/>
                <w:b/>
                <w:i/>
                <w:sz w:val="22"/>
                <w:szCs w:val="22"/>
              </w:rPr>
              <w:t>99999</w:t>
            </w:r>
            <w:r w:rsidRPr="005C692A">
              <w:rPr>
                <w:rFonts w:ascii="Calibri" w:hAnsi="Calibri" w:cs="Arial"/>
                <w:b/>
                <w:i/>
                <w:sz w:val="22"/>
                <w:szCs w:val="22"/>
              </w:rPr>
              <w:t xml:space="preserve">_B_CompanyName </w:t>
            </w:r>
            <w:r w:rsidRPr="005C692A">
              <w:rPr>
                <w:rFonts w:ascii="Calibri" w:hAnsi="Calibri" w:cs="Arial"/>
                <w:sz w:val="22"/>
                <w:szCs w:val="22"/>
              </w:rPr>
              <w:t xml:space="preserve">as a Microsoft Word or PDF following the instructions at the top of the form. </w:t>
            </w:r>
          </w:p>
          <w:p w14:paraId="1513F795" w14:textId="77777777" w:rsidR="005C692A" w:rsidRPr="005C692A" w:rsidRDefault="005C692A" w:rsidP="00584949">
            <w:pPr>
              <w:keepNext/>
              <w:keepLines/>
              <w:spacing w:line="256" w:lineRule="auto"/>
              <w:textAlignment w:val="auto"/>
              <w:rPr>
                <w:rFonts w:ascii="Calibri" w:hAnsi="Calibri" w:cs="Arial"/>
                <w:sz w:val="22"/>
                <w:szCs w:val="22"/>
              </w:rPr>
            </w:pPr>
          </w:p>
        </w:tc>
      </w:tr>
      <w:bookmarkStart w:id="8" w:name="_MON_1607953824"/>
      <w:bookmarkEnd w:id="8"/>
      <w:tr w:rsidR="005C692A" w:rsidRPr="005C692A" w14:paraId="6CF40CC8"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3FCB1511" w14:textId="5A6D0C1C" w:rsidR="005C692A" w:rsidRPr="005C692A" w:rsidRDefault="00083121" w:rsidP="00584949">
            <w:pPr>
              <w:keepNext/>
              <w:keepLines/>
              <w:spacing w:before="80" w:after="80" w:line="256" w:lineRule="auto"/>
              <w:jc w:val="center"/>
              <w:textAlignment w:val="auto"/>
              <w:rPr>
                <w:rFonts w:ascii="Calibri" w:hAnsi="Calibri" w:cs="Arial"/>
                <w:sz w:val="22"/>
                <w:szCs w:val="22"/>
              </w:rPr>
            </w:pPr>
            <w:r w:rsidRPr="00522282">
              <w:rPr>
                <w:rFonts w:ascii="Calibri" w:hAnsi="Calibri" w:cs="Arial"/>
                <w:sz w:val="22"/>
                <w:szCs w:val="22"/>
              </w:rPr>
              <w:object w:dxaOrig="1543" w:dyaOrig="995" w14:anchorId="757FC812">
                <v:shape id="_x0000_i1027" type="#_x0000_t75" style="width:77.25pt;height:49.5pt" o:ole="">
                  <v:imagedata r:id="rId108" o:title=""/>
                </v:shape>
                <o:OLEObject Type="Embed" ProgID="Word.Document.12" ShapeID="_x0000_i1027" DrawAspect="Icon" ObjectID="_1705479305" r:id="rId109">
                  <o:FieldCodes>\s</o:FieldCodes>
                </o:OLEObject>
              </w:object>
            </w:r>
          </w:p>
        </w:tc>
      </w:tr>
    </w:tbl>
    <w:p w14:paraId="699B4C2A" w14:textId="77777777" w:rsidR="005C692A" w:rsidRPr="005C692A" w:rsidRDefault="005C692A" w:rsidP="005C692A">
      <w:pPr>
        <w:textAlignment w:val="auto"/>
      </w:pPr>
    </w:p>
    <w:p w14:paraId="05C5DCAD" w14:textId="4FA8D95A" w:rsidR="004B5175" w:rsidRDefault="004B5175">
      <w:pPr>
        <w:overflowPunct/>
        <w:autoSpaceDE/>
        <w:autoSpaceDN/>
        <w:adjustRightInd/>
        <w:textAlignment w:val="auto"/>
      </w:pPr>
      <w:r>
        <w:br w:type="page"/>
      </w:r>
    </w:p>
    <w:p w14:paraId="12AF7E2A" w14:textId="6435DE18" w:rsidR="005C692A" w:rsidRPr="005C692A" w:rsidRDefault="005C692A" w:rsidP="00584949">
      <w:pPr>
        <w:keepNext/>
        <w:keepLines/>
        <w:jc w:val="center"/>
        <w:textAlignment w:val="auto"/>
        <w:rPr>
          <w:rFonts w:ascii="Calibri" w:hAnsi="Calibri"/>
          <w:b/>
          <w:smallCaps/>
          <w:szCs w:val="22"/>
        </w:rPr>
      </w:pPr>
      <w:r w:rsidRPr="005C692A">
        <w:rPr>
          <w:rFonts w:ascii="Calibri" w:hAnsi="Calibri"/>
          <w:b/>
          <w:smallCaps/>
          <w:szCs w:val="22"/>
        </w:rPr>
        <w:lastRenderedPageBreak/>
        <w:t>Exhibit</w:t>
      </w:r>
      <w:r w:rsidR="00584949">
        <w:rPr>
          <w:rFonts w:ascii="Calibri" w:hAnsi="Calibri"/>
          <w:b/>
          <w:smallCaps/>
          <w:szCs w:val="22"/>
        </w:rPr>
        <w:t> </w:t>
      </w:r>
      <w:r w:rsidRPr="005C692A">
        <w:rPr>
          <w:rFonts w:ascii="Calibri" w:hAnsi="Calibri"/>
          <w:b/>
          <w:smallCaps/>
          <w:szCs w:val="22"/>
        </w:rPr>
        <w:t>C – Bid Price</w:t>
      </w:r>
    </w:p>
    <w:p w14:paraId="7187D644" w14:textId="77777777" w:rsidR="005C692A" w:rsidRPr="005C692A" w:rsidRDefault="005C692A" w:rsidP="00584949">
      <w:pPr>
        <w:keepNext/>
        <w:keepLines/>
        <w:jc w:val="center"/>
        <w:textAlignment w:val="auto"/>
        <w:rPr>
          <w:rFonts w:ascii="Calibri" w:hAnsi="Calibri"/>
          <w:b/>
          <w:smallCaps/>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5C692A" w:rsidRPr="005C692A" w14:paraId="1A3C42B9" w14:textId="77777777" w:rsidTr="005C692A">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0333D3B6" w14:textId="54E30F7E" w:rsidR="005C692A" w:rsidRPr="005C692A" w:rsidRDefault="005C692A" w:rsidP="00584949">
            <w:pPr>
              <w:keepNext/>
              <w:keepLines/>
              <w:spacing w:line="256" w:lineRule="auto"/>
              <w:textAlignment w:val="auto"/>
              <w:rPr>
                <w:rFonts w:ascii="Calibri" w:hAnsi="Calibri" w:cs="Arial"/>
                <w:sz w:val="22"/>
                <w:szCs w:val="22"/>
              </w:rPr>
            </w:pPr>
            <w:r w:rsidRPr="005C692A">
              <w:rPr>
                <w:rFonts w:ascii="Calibri" w:hAnsi="Calibri" w:cs="Arial"/>
                <w:sz w:val="22"/>
                <w:szCs w:val="22"/>
              </w:rPr>
              <w:t xml:space="preserve">Bidder must complete and submit via email one electronic copy of Exhibit C – Bid Price titled: </w:t>
            </w:r>
            <w:r w:rsidR="00584949">
              <w:rPr>
                <w:rFonts w:ascii="Calibri" w:hAnsi="Calibri" w:cs="Arial"/>
                <w:b/>
                <w:i/>
                <w:sz w:val="22"/>
                <w:szCs w:val="22"/>
              </w:rPr>
              <w:t>99999</w:t>
            </w:r>
            <w:r w:rsidRPr="005C692A">
              <w:rPr>
                <w:rFonts w:ascii="Calibri" w:hAnsi="Calibri" w:cs="Arial"/>
                <w:b/>
                <w:i/>
                <w:sz w:val="22"/>
                <w:szCs w:val="22"/>
              </w:rPr>
              <w:t>_C_CompanyName</w:t>
            </w:r>
            <w:r w:rsidRPr="005C692A">
              <w:rPr>
                <w:rFonts w:ascii="Calibri" w:hAnsi="Calibri" w:cs="Arial"/>
                <w:b/>
                <w:sz w:val="22"/>
                <w:szCs w:val="22"/>
              </w:rPr>
              <w:t xml:space="preserve"> </w:t>
            </w:r>
            <w:r w:rsidRPr="005C692A">
              <w:rPr>
                <w:rFonts w:ascii="Calibri" w:hAnsi="Calibri" w:cs="Arial"/>
                <w:sz w:val="22"/>
                <w:szCs w:val="22"/>
              </w:rPr>
              <w:t>as a Microsoft Excel document following the instructions at the top of the form.</w:t>
            </w:r>
          </w:p>
          <w:p w14:paraId="764D9AE5" w14:textId="77777777" w:rsidR="005C692A" w:rsidRPr="005C692A" w:rsidRDefault="005C692A" w:rsidP="00584949">
            <w:pPr>
              <w:keepNext/>
              <w:keepLines/>
              <w:spacing w:line="256" w:lineRule="auto"/>
              <w:textAlignment w:val="auto"/>
              <w:rPr>
                <w:rFonts w:ascii="Calibri" w:hAnsi="Calibri" w:cs="Arial"/>
                <w:sz w:val="22"/>
                <w:szCs w:val="22"/>
              </w:rPr>
            </w:pPr>
          </w:p>
        </w:tc>
      </w:tr>
      <w:tr w:rsidR="005C692A" w:rsidRPr="005C692A" w14:paraId="513DA753" w14:textId="77777777" w:rsidTr="005C692A">
        <w:trPr>
          <w:cantSplit/>
        </w:trPr>
        <w:tc>
          <w:tcPr>
            <w:tcW w:w="9180" w:type="dxa"/>
            <w:tcBorders>
              <w:top w:val="single" w:sz="4" w:space="0" w:color="auto"/>
              <w:left w:val="single" w:sz="4" w:space="0" w:color="auto"/>
              <w:bottom w:val="single" w:sz="4" w:space="0" w:color="auto"/>
              <w:right w:val="single" w:sz="4" w:space="0" w:color="auto"/>
            </w:tcBorders>
            <w:vAlign w:val="center"/>
            <w:hideMark/>
          </w:tcPr>
          <w:p w14:paraId="14D8839C" w14:textId="2174F09B" w:rsidR="005C692A" w:rsidRPr="005C692A" w:rsidRDefault="005C692A" w:rsidP="00584949">
            <w:pPr>
              <w:keepNext/>
              <w:keepLines/>
              <w:spacing w:before="80" w:after="80" w:line="256" w:lineRule="auto"/>
              <w:jc w:val="center"/>
              <w:textAlignment w:val="auto"/>
              <w:rPr>
                <w:rFonts w:ascii="Calibri" w:hAnsi="Calibri" w:cs="Arial"/>
                <w:sz w:val="22"/>
                <w:szCs w:val="22"/>
              </w:rPr>
            </w:pPr>
          </w:p>
        </w:tc>
      </w:tr>
    </w:tbl>
    <w:p w14:paraId="45490912" w14:textId="3E550D89" w:rsidR="005C692A" w:rsidRPr="005C692A" w:rsidRDefault="00A62917" w:rsidP="00420164">
      <w:pPr>
        <w:jc w:val="center"/>
        <w:textAlignment w:val="auto"/>
      </w:pPr>
      <w:r>
        <w:object w:dxaOrig="1499" w:dyaOrig="1022" w14:anchorId="36DCA78F">
          <v:shape id="_x0000_i1031" type="#_x0000_t75" style="width:75pt;height:51pt" o:ole="">
            <v:imagedata r:id="rId110" o:title=""/>
          </v:shape>
          <o:OLEObject Type="Embed" ProgID="Excel.Sheet.12" ShapeID="_x0000_i1031" DrawAspect="Icon" ObjectID="_1705479306" r:id="rId111"/>
        </w:object>
      </w:r>
    </w:p>
    <w:p w14:paraId="3DDA5609" w14:textId="22475511" w:rsidR="005C692A" w:rsidRDefault="005C692A" w:rsidP="005C692A">
      <w:pPr>
        <w:rPr>
          <w:rFonts w:ascii="Calibri" w:hAnsi="Calibri"/>
          <w:sz w:val="22"/>
          <w:szCs w:val="22"/>
        </w:rPr>
      </w:pPr>
    </w:p>
    <w:p w14:paraId="259729B8" w14:textId="54125477" w:rsidR="0000471F" w:rsidRPr="00A845F2" w:rsidRDefault="0000471F" w:rsidP="00A845F2">
      <w:pPr>
        <w:keepNext/>
        <w:keepLines/>
        <w:jc w:val="center"/>
        <w:textAlignment w:val="auto"/>
        <w:rPr>
          <w:rFonts w:ascii="Calibri" w:hAnsi="Calibri"/>
          <w:b/>
          <w:smallCaps/>
          <w:szCs w:val="22"/>
        </w:rPr>
      </w:pPr>
      <w:r w:rsidRPr="00A845F2">
        <w:rPr>
          <w:rFonts w:ascii="Calibri" w:hAnsi="Calibri"/>
          <w:b/>
          <w:smallCaps/>
          <w:szCs w:val="22"/>
        </w:rPr>
        <w:t>Exhibit D – Master Contract</w:t>
      </w:r>
    </w:p>
    <w:p w14:paraId="5E3F4161" w14:textId="77777777" w:rsidR="0000471F" w:rsidRDefault="0000471F" w:rsidP="00A845F2">
      <w:pPr>
        <w:jc w:val="center"/>
        <w:rPr>
          <w:rFonts w:ascii="Calibri" w:hAnsi="Calibri"/>
          <w:sz w:val="22"/>
          <w:szCs w:val="22"/>
        </w:rPr>
      </w:pPr>
    </w:p>
    <w:tbl>
      <w:tblPr>
        <w:tblW w:w="9180" w:type="dxa"/>
        <w:tblInd w:w="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180"/>
      </w:tblGrid>
      <w:tr w:rsidR="00AE1D6F" w:rsidRPr="005C692A" w14:paraId="53090E29" w14:textId="77777777" w:rsidTr="001C51BB">
        <w:trPr>
          <w:cantSplit/>
        </w:trPr>
        <w:tc>
          <w:tcPr>
            <w:tcW w:w="9180" w:type="dxa"/>
            <w:tcBorders>
              <w:top w:val="single" w:sz="4" w:space="0" w:color="auto"/>
              <w:left w:val="single" w:sz="4" w:space="0" w:color="auto"/>
              <w:bottom w:val="single" w:sz="4" w:space="0" w:color="auto"/>
              <w:right w:val="single" w:sz="4" w:space="0" w:color="auto"/>
            </w:tcBorders>
            <w:shd w:val="clear" w:color="auto" w:fill="DBE5F1"/>
          </w:tcPr>
          <w:p w14:paraId="58306114" w14:textId="7D57BE87" w:rsidR="00AE1D6F" w:rsidRPr="005C692A" w:rsidRDefault="0000471F" w:rsidP="001C51BB">
            <w:pPr>
              <w:keepNext/>
              <w:keepLines/>
              <w:spacing w:line="256" w:lineRule="auto"/>
              <w:textAlignment w:val="auto"/>
              <w:rPr>
                <w:rFonts w:ascii="Calibri" w:hAnsi="Calibri" w:cs="Arial"/>
                <w:sz w:val="22"/>
                <w:szCs w:val="22"/>
              </w:rPr>
            </w:pPr>
            <w:r w:rsidRPr="0000471F">
              <w:rPr>
                <w:rFonts w:ascii="Calibri" w:hAnsi="Calibri" w:cs="Arial"/>
                <w:sz w:val="22"/>
                <w:szCs w:val="22"/>
              </w:rPr>
              <w:t xml:space="preserve">Exhibit D is a proposed master contract for your review. A final contract will be signed upon award. Bidder must submit any suggested changes in redline format. The exhibit should be titled: 03818_D_Company Name as a Microsoft Word document. </w:t>
            </w:r>
          </w:p>
        </w:tc>
      </w:tr>
      <w:bookmarkStart w:id="9" w:name="_MON_1607954153"/>
      <w:bookmarkEnd w:id="9"/>
      <w:tr w:rsidR="00AE1D6F" w:rsidRPr="005C692A" w14:paraId="1945FEAA" w14:textId="77777777" w:rsidTr="00A845F2">
        <w:trPr>
          <w:cantSplit/>
        </w:trPr>
        <w:tc>
          <w:tcPr>
            <w:tcW w:w="918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D712931" w14:textId="76FBF548" w:rsidR="00AE1D6F" w:rsidRPr="005C692A" w:rsidRDefault="00420164" w:rsidP="001C51BB">
            <w:pPr>
              <w:keepNext/>
              <w:keepLines/>
              <w:spacing w:before="80" w:after="80" w:line="256" w:lineRule="auto"/>
              <w:jc w:val="center"/>
              <w:textAlignment w:val="auto"/>
              <w:rPr>
                <w:rFonts w:ascii="Calibri" w:hAnsi="Calibri" w:cs="Arial"/>
                <w:sz w:val="22"/>
                <w:szCs w:val="22"/>
              </w:rPr>
            </w:pPr>
            <w:r w:rsidRPr="00522282">
              <w:rPr>
                <w:rFonts w:ascii="Calibri" w:hAnsi="Calibri" w:cs="Arial"/>
                <w:sz w:val="22"/>
                <w:szCs w:val="22"/>
              </w:rPr>
              <w:object w:dxaOrig="1245" w:dyaOrig="905" w14:anchorId="57847DBC">
                <v:shape id="_x0000_i1029" type="#_x0000_t75" style="width:62.25pt;height:45pt" o:ole="">
                  <v:imagedata r:id="rId112" o:title=""/>
                </v:shape>
                <o:OLEObject Type="Embed" ProgID="Word.Document.12" ShapeID="_x0000_i1029" DrawAspect="Icon" ObjectID="_1705479307" r:id="rId113">
                  <o:FieldCodes>\s</o:FieldCodes>
                </o:OLEObject>
              </w:object>
            </w:r>
          </w:p>
        </w:tc>
      </w:tr>
    </w:tbl>
    <w:p w14:paraId="1E90050F" w14:textId="77777777" w:rsidR="005C692A" w:rsidRPr="00F95D05" w:rsidRDefault="005C692A" w:rsidP="005C692A">
      <w:pPr>
        <w:rPr>
          <w:rFonts w:ascii="Calibri" w:hAnsi="Calibri"/>
          <w:sz w:val="22"/>
          <w:szCs w:val="22"/>
        </w:rPr>
      </w:pPr>
    </w:p>
    <w:p w14:paraId="4B20763A" w14:textId="6A6672D7" w:rsidR="00EB54D9" w:rsidRDefault="00EB54D9">
      <w:pPr>
        <w:overflowPunct/>
        <w:autoSpaceDE/>
        <w:autoSpaceDN/>
        <w:adjustRightInd/>
        <w:textAlignment w:val="auto"/>
        <w:rPr>
          <w:rFonts w:ascii="Calibri" w:hAnsi="Calibri"/>
          <w:sz w:val="22"/>
          <w:szCs w:val="22"/>
        </w:rPr>
      </w:pPr>
      <w:r>
        <w:rPr>
          <w:rFonts w:ascii="Calibri" w:hAnsi="Calibri"/>
          <w:sz w:val="22"/>
          <w:szCs w:val="22"/>
        </w:rPr>
        <w:br w:type="page"/>
      </w:r>
    </w:p>
    <w:p w14:paraId="6BA7CED5" w14:textId="235B40F3" w:rsidR="003E732A" w:rsidRPr="00F95D05" w:rsidRDefault="00012883" w:rsidP="00A845F2">
      <w:pPr>
        <w:overflowPunct/>
        <w:autoSpaceDE/>
        <w:autoSpaceDN/>
        <w:adjustRightInd/>
        <w:jc w:val="center"/>
        <w:textAlignment w:val="auto"/>
        <w:rPr>
          <w:rFonts w:ascii="Calibri" w:hAnsi="Calibri"/>
          <w:b/>
          <w:smallCaps/>
          <w:sz w:val="22"/>
          <w:szCs w:val="22"/>
        </w:rPr>
      </w:pPr>
      <w:bookmarkStart w:id="10" w:name="_Toc325538106"/>
      <w:bookmarkStart w:id="11" w:name="_Toc325538662"/>
      <w:bookmarkStart w:id="12" w:name="_Toc325461279"/>
      <w:bookmarkStart w:id="13" w:name="_Toc325462220"/>
      <w:bookmarkStart w:id="14" w:name="_Toc325462364"/>
      <w:bookmarkStart w:id="15" w:name="_Toc325462503"/>
      <w:bookmarkStart w:id="16" w:name="_Toc325462643"/>
      <w:bookmarkStart w:id="17" w:name="_Toc325462783"/>
      <w:bookmarkStart w:id="18" w:name="_Toc325462927"/>
      <w:bookmarkStart w:id="19" w:name="_Toc325463400"/>
      <w:bookmarkStart w:id="20" w:name="_Toc325535493"/>
      <w:bookmarkStart w:id="21" w:name="_Toc325617991"/>
      <w:bookmarkStart w:id="22" w:name="_Toc325699449"/>
      <w:bookmarkStart w:id="23" w:name="_Toc325715660"/>
      <w:bookmarkStart w:id="24" w:name="_Toc326064117"/>
      <w:bookmarkStart w:id="25" w:name="_Toc326064274"/>
      <w:bookmarkStart w:id="26" w:name="_Toc326064430"/>
      <w:bookmarkStart w:id="27" w:name="_Toc326064586"/>
      <w:bookmarkStart w:id="28" w:name="_Toc326064741"/>
      <w:bookmarkStart w:id="29" w:name="_Toc326562897"/>
      <w:bookmarkStart w:id="30" w:name="_Toc326563052"/>
      <w:bookmarkStart w:id="31" w:name="_Toc326757760"/>
      <w:bookmarkStart w:id="32" w:name="_Toc325617992"/>
      <w:bookmarkStart w:id="33" w:name="_Toc325699450"/>
      <w:bookmarkStart w:id="34" w:name="_Toc325715661"/>
      <w:bookmarkStart w:id="35" w:name="_Toc326064118"/>
      <w:bookmarkStart w:id="36" w:name="_Toc326064275"/>
      <w:bookmarkStart w:id="37" w:name="_Toc326064431"/>
      <w:bookmarkStart w:id="38" w:name="_Toc326064587"/>
      <w:bookmarkStart w:id="39" w:name="_Toc326064742"/>
      <w:bookmarkStart w:id="40" w:name="_Toc326562898"/>
      <w:bookmarkStart w:id="41" w:name="_Toc326563053"/>
      <w:bookmarkStart w:id="42" w:name="_Toc326757761"/>
      <w:bookmarkStart w:id="43" w:name="_Toc325617993"/>
      <w:bookmarkStart w:id="44" w:name="_Toc325699451"/>
      <w:bookmarkStart w:id="45" w:name="_Toc325715662"/>
      <w:bookmarkStart w:id="46" w:name="_Toc326064119"/>
      <w:bookmarkStart w:id="47" w:name="_Toc326064276"/>
      <w:bookmarkStart w:id="48" w:name="_Toc326064432"/>
      <w:bookmarkStart w:id="49" w:name="_Toc326064588"/>
      <w:bookmarkStart w:id="50" w:name="_Toc326064743"/>
      <w:bookmarkStart w:id="51" w:name="_Toc326562899"/>
      <w:bookmarkStart w:id="52" w:name="_Toc326563054"/>
      <w:bookmarkStart w:id="53" w:name="_Toc326757762"/>
      <w:bookmarkStart w:id="54" w:name="_Toc325617994"/>
      <w:bookmarkStart w:id="55" w:name="_Toc325699452"/>
      <w:bookmarkStart w:id="56" w:name="_Toc325715663"/>
      <w:bookmarkStart w:id="57" w:name="_Toc326064120"/>
      <w:bookmarkStart w:id="58" w:name="_Toc326064277"/>
      <w:bookmarkStart w:id="59" w:name="_Toc326064433"/>
      <w:bookmarkStart w:id="60" w:name="_Toc326064589"/>
      <w:bookmarkStart w:id="61" w:name="_Toc326064744"/>
      <w:bookmarkStart w:id="62" w:name="_Toc326562900"/>
      <w:bookmarkStart w:id="63" w:name="_Toc326563055"/>
      <w:bookmarkStart w:id="64" w:name="_Toc326757763"/>
      <w:bookmarkStart w:id="65" w:name="Exhibit_E"/>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r w:rsidRPr="00F95D05">
        <w:rPr>
          <w:rFonts w:ascii="Calibri" w:hAnsi="Calibri"/>
          <w:b/>
          <w:smallCaps/>
          <w:sz w:val="22"/>
          <w:szCs w:val="22"/>
        </w:rPr>
        <w:lastRenderedPageBreak/>
        <w:t>Exhibit</w:t>
      </w:r>
      <w:r w:rsidR="000B5FAE" w:rsidRPr="00F95D05">
        <w:rPr>
          <w:rFonts w:ascii="Calibri" w:hAnsi="Calibri"/>
          <w:b/>
          <w:smallCaps/>
          <w:sz w:val="22"/>
          <w:szCs w:val="22"/>
        </w:rPr>
        <w:t> </w:t>
      </w:r>
      <w:r w:rsidRPr="00F95D05">
        <w:rPr>
          <w:rFonts w:ascii="Calibri" w:hAnsi="Calibri"/>
          <w:b/>
          <w:smallCaps/>
          <w:sz w:val="22"/>
          <w:szCs w:val="22"/>
        </w:rPr>
        <w:t>E – Complaint, Debrief, &amp; Protest Requirements</w:t>
      </w:r>
      <w:bookmarkEnd w:id="65"/>
    </w:p>
    <w:p w14:paraId="1FB6B751" w14:textId="77777777" w:rsidR="00012883" w:rsidRPr="00F95D05" w:rsidRDefault="00012883" w:rsidP="00012883">
      <w:pPr>
        <w:rPr>
          <w:rFonts w:ascii="Calibri" w:hAnsi="Calibri"/>
          <w:sz w:val="22"/>
          <w:szCs w:val="22"/>
        </w:rPr>
      </w:pPr>
    </w:p>
    <w:p w14:paraId="3FA374AB" w14:textId="77777777" w:rsidR="003E732A" w:rsidRPr="00F95D05" w:rsidRDefault="003E732A" w:rsidP="003E732A">
      <w:pPr>
        <w:rPr>
          <w:rFonts w:ascii="Calibri" w:hAnsi="Calibri"/>
          <w:sz w:val="22"/>
          <w:szCs w:val="22"/>
        </w:rPr>
      </w:pPr>
    </w:p>
    <w:p w14:paraId="7CBFA094" w14:textId="77777777" w:rsidR="003E732A" w:rsidRDefault="003E732A" w:rsidP="003E732A">
      <w:pPr>
        <w:rPr>
          <w:rFonts w:ascii="Calibri" w:hAnsi="Calibri"/>
          <w:sz w:val="22"/>
          <w:szCs w:val="22"/>
        </w:rPr>
      </w:pPr>
      <w:r w:rsidRPr="00266FCB">
        <w:rPr>
          <w:rFonts w:ascii="Calibri" w:hAnsi="Calibri" w:cs="Arial"/>
          <w:sz w:val="22"/>
          <w:szCs w:val="22"/>
        </w:rPr>
        <w:t xml:space="preserve">This appendix details the applicable requirements </w:t>
      </w:r>
      <w:r w:rsidR="00266FCB" w:rsidRPr="00266FCB">
        <w:rPr>
          <w:rFonts w:ascii="Calibri" w:hAnsi="Calibri" w:cs="Arial"/>
          <w:sz w:val="22"/>
          <w:szCs w:val="22"/>
        </w:rPr>
        <w:t>for</w:t>
      </w:r>
      <w:r w:rsidRPr="00266FCB">
        <w:rPr>
          <w:rFonts w:ascii="Calibri" w:hAnsi="Calibri" w:cs="Arial"/>
          <w:sz w:val="22"/>
          <w:szCs w:val="22"/>
        </w:rPr>
        <w:t xml:space="preserve"> complaint</w:t>
      </w:r>
      <w:r w:rsidR="00266FCB" w:rsidRPr="00266FCB">
        <w:rPr>
          <w:rFonts w:ascii="Calibri" w:hAnsi="Calibri" w:cs="Arial"/>
          <w:sz w:val="22"/>
          <w:szCs w:val="22"/>
        </w:rPr>
        <w:t>s, debriefs, and protests.</w:t>
      </w:r>
    </w:p>
    <w:p w14:paraId="5E805383" w14:textId="77777777" w:rsidR="003E732A" w:rsidRDefault="003E732A" w:rsidP="003E732A">
      <w:pPr>
        <w:rPr>
          <w:rFonts w:ascii="Calibri" w:hAnsi="Calibri"/>
          <w:sz w:val="22"/>
          <w:szCs w:val="22"/>
        </w:rPr>
      </w:pPr>
    </w:p>
    <w:p w14:paraId="7C10AB44" w14:textId="77777777" w:rsidR="00266FCB" w:rsidRPr="00DF72F6" w:rsidRDefault="00266FCB" w:rsidP="00266FCB">
      <w:pPr>
        <w:spacing w:after="120"/>
        <w:rPr>
          <w:rFonts w:ascii="Calibri" w:hAnsi="Calibri"/>
          <w:b/>
          <w:sz w:val="22"/>
          <w:szCs w:val="22"/>
        </w:rPr>
      </w:pPr>
      <w:r>
        <w:rPr>
          <w:rFonts w:ascii="Calibri" w:hAnsi="Calibri"/>
          <w:b/>
          <w:sz w:val="22"/>
          <w:szCs w:val="22"/>
        </w:rPr>
        <w:t>Complaints</w:t>
      </w:r>
    </w:p>
    <w:p w14:paraId="26875860" w14:textId="6CB9BF39" w:rsidR="00266FCB" w:rsidRPr="00266FCB" w:rsidRDefault="00266FCB" w:rsidP="000D70C0">
      <w:pPr>
        <w:jc w:val="both"/>
        <w:rPr>
          <w:rFonts w:ascii="Calibri" w:hAnsi="Calibri"/>
          <w:sz w:val="22"/>
          <w:szCs w:val="22"/>
        </w:rPr>
      </w:pPr>
      <w:r w:rsidRPr="00266FCB">
        <w:rPr>
          <w:rFonts w:ascii="Calibri" w:hAnsi="Calibri" w:cs="Arial"/>
          <w:kern w:val="18"/>
          <w:sz w:val="22"/>
          <w:szCs w:val="22"/>
        </w:rPr>
        <w:t xml:space="preserve">This </w:t>
      </w:r>
      <w:r w:rsidR="00A44BC4">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cs="Arial"/>
          <w:kern w:val="18"/>
          <w:sz w:val="22"/>
          <w:szCs w:val="22"/>
        </w:rPr>
        <w:t xml:space="preserve"> offers a complaint period for bidders wishing to voice objections to this solicitation. </w:t>
      </w:r>
      <w:r>
        <w:rPr>
          <w:rFonts w:ascii="Calibri" w:hAnsi="Calibri" w:cs="Arial"/>
          <w:kern w:val="18"/>
          <w:sz w:val="22"/>
          <w:szCs w:val="22"/>
        </w:rPr>
        <w:t xml:space="preserve"> </w:t>
      </w:r>
      <w:r w:rsidRPr="00266FCB">
        <w:rPr>
          <w:rFonts w:ascii="Calibri" w:hAnsi="Calibri" w:cs="Arial"/>
          <w:kern w:val="18"/>
          <w:sz w:val="22"/>
          <w:szCs w:val="22"/>
        </w:rPr>
        <w:t xml:space="preserve">The complaint period ends five </w:t>
      </w:r>
      <w:r w:rsidR="00CB5D16">
        <w:rPr>
          <w:rFonts w:ascii="Calibri" w:hAnsi="Calibri" w:cs="Arial"/>
          <w:kern w:val="18"/>
          <w:sz w:val="22"/>
          <w:szCs w:val="22"/>
        </w:rPr>
        <w:t xml:space="preserve">(5) </w:t>
      </w:r>
      <w:r w:rsidRPr="00266FCB">
        <w:rPr>
          <w:rFonts w:ascii="Calibri" w:hAnsi="Calibri" w:cs="Arial"/>
          <w:kern w:val="18"/>
          <w:sz w:val="22"/>
          <w:szCs w:val="22"/>
        </w:rPr>
        <w:t xml:space="preserve">business days before the bid due date. </w:t>
      </w:r>
      <w:r w:rsidR="00CB5D16">
        <w:rPr>
          <w:rFonts w:ascii="Calibri" w:hAnsi="Calibri" w:cs="Arial"/>
          <w:kern w:val="18"/>
          <w:sz w:val="22"/>
          <w:szCs w:val="22"/>
        </w:rPr>
        <w:t xml:space="preserve"> </w:t>
      </w:r>
      <w:r w:rsidRPr="00266FCB">
        <w:rPr>
          <w:rFonts w:ascii="Calibri" w:hAnsi="Calibri" w:cs="Arial"/>
          <w:kern w:val="18"/>
          <w:sz w:val="22"/>
          <w:szCs w:val="22"/>
        </w:rPr>
        <w:t>The complaint period is an opportunity to voice objections, raise concerns</w:t>
      </w:r>
      <w:r w:rsidR="00CB5D16">
        <w:rPr>
          <w:rFonts w:ascii="Calibri" w:hAnsi="Calibri" w:cs="Arial"/>
          <w:kern w:val="18"/>
          <w:sz w:val="22"/>
          <w:szCs w:val="22"/>
        </w:rPr>
        <w:t>,</w:t>
      </w:r>
      <w:r w:rsidRPr="00266FCB">
        <w:rPr>
          <w:rFonts w:ascii="Calibri" w:hAnsi="Calibri" w:cs="Arial"/>
          <w:kern w:val="18"/>
          <w:sz w:val="22"/>
          <w:szCs w:val="22"/>
        </w:rPr>
        <w:t xml:space="preserve"> or suggest changes</w:t>
      </w:r>
      <w:r w:rsidR="008110D8">
        <w:rPr>
          <w:rFonts w:ascii="Calibri" w:hAnsi="Calibri" w:cs="Arial"/>
          <w:kern w:val="18"/>
          <w:sz w:val="22"/>
          <w:szCs w:val="22"/>
        </w:rPr>
        <w:t xml:space="preserve"> that were not </w:t>
      </w:r>
      <w:r w:rsidR="002F4A97">
        <w:rPr>
          <w:rFonts w:ascii="Calibri" w:hAnsi="Calibri" w:cs="Arial"/>
          <w:kern w:val="18"/>
          <w:sz w:val="22"/>
          <w:szCs w:val="22"/>
        </w:rPr>
        <w:t>addressed</w:t>
      </w:r>
      <w:r w:rsidR="008110D8">
        <w:rPr>
          <w:rFonts w:ascii="Calibri" w:hAnsi="Calibri" w:cs="Arial"/>
          <w:kern w:val="18"/>
          <w:sz w:val="22"/>
          <w:szCs w:val="22"/>
        </w:rPr>
        <w:t xml:space="preserve"> during the Question &amp; Answer Period or</w:t>
      </w:r>
      <w:r w:rsidR="00223D22">
        <w:rPr>
          <w:rFonts w:ascii="Calibri" w:hAnsi="Calibri" w:cs="Arial"/>
          <w:kern w:val="18"/>
          <w:sz w:val="22"/>
          <w:szCs w:val="22"/>
        </w:rPr>
        <w:t>, if applicable,</w:t>
      </w:r>
      <w:r w:rsidR="008110D8">
        <w:rPr>
          <w:rFonts w:ascii="Calibri" w:hAnsi="Calibri" w:cs="Arial"/>
          <w:kern w:val="18"/>
          <w:sz w:val="22"/>
          <w:szCs w:val="22"/>
        </w:rPr>
        <w:t xml:space="preserve"> at the Pre-Bid </w:t>
      </w:r>
      <w:r w:rsidR="000465F6">
        <w:rPr>
          <w:rFonts w:ascii="Calibri" w:hAnsi="Calibri" w:cs="Arial"/>
          <w:kern w:val="18"/>
          <w:sz w:val="22"/>
          <w:szCs w:val="22"/>
        </w:rPr>
        <w:t>Conference</w:t>
      </w:r>
      <w:r w:rsidRPr="00266FCB">
        <w:rPr>
          <w:rFonts w:ascii="Calibri" w:hAnsi="Calibri" w:cs="Arial"/>
          <w:kern w:val="18"/>
          <w:sz w:val="22"/>
          <w:szCs w:val="22"/>
        </w:rPr>
        <w:t xml:space="preserve">. </w:t>
      </w:r>
      <w:r w:rsidR="00CB5D16">
        <w:rPr>
          <w:rFonts w:ascii="Calibri" w:hAnsi="Calibri" w:cs="Arial"/>
          <w:kern w:val="18"/>
          <w:sz w:val="22"/>
          <w:szCs w:val="22"/>
        </w:rPr>
        <w:t xml:space="preserve"> </w:t>
      </w:r>
      <w:r w:rsidRPr="00266FCB">
        <w:rPr>
          <w:rFonts w:ascii="Calibri" w:hAnsi="Calibri" w:cs="Arial"/>
          <w:kern w:val="18"/>
          <w:sz w:val="22"/>
          <w:szCs w:val="22"/>
        </w:rPr>
        <w:t>Failure by the bidder to raise a complaint at this stage may waive its right for later</w:t>
      </w:r>
      <w:r w:rsidRPr="00266FCB">
        <w:rPr>
          <w:rFonts w:ascii="Calibri" w:hAnsi="Calibri" w:cs="Arial"/>
          <w:sz w:val="22"/>
          <w:szCs w:val="22"/>
        </w:rPr>
        <w:t xml:space="preserve"> consideration. </w:t>
      </w:r>
      <w:r w:rsidR="00CB5D16">
        <w:rPr>
          <w:rFonts w:ascii="Calibri" w:hAnsi="Calibri" w:cs="Arial"/>
          <w:sz w:val="22"/>
          <w:szCs w:val="22"/>
        </w:rPr>
        <w:t xml:space="preserve"> Enterprise Services</w:t>
      </w:r>
      <w:r w:rsidRPr="00266FCB">
        <w:rPr>
          <w:rFonts w:ascii="Calibri" w:hAnsi="Calibri" w:cs="Arial"/>
          <w:sz w:val="22"/>
          <w:szCs w:val="22"/>
        </w:rPr>
        <w:t xml:space="preserve"> will consider all complaints but is not required to adopt a complaint, in part or </w:t>
      </w:r>
      <w:r w:rsidR="008B23FA">
        <w:rPr>
          <w:rFonts w:ascii="Calibri" w:hAnsi="Calibri" w:cs="Arial"/>
          <w:sz w:val="22"/>
          <w:szCs w:val="22"/>
        </w:rPr>
        <w:t xml:space="preserve">in </w:t>
      </w:r>
      <w:r w:rsidRPr="00266FCB">
        <w:rPr>
          <w:rFonts w:ascii="Calibri" w:hAnsi="Calibri" w:cs="Arial"/>
          <w:sz w:val="22"/>
          <w:szCs w:val="22"/>
        </w:rPr>
        <w:t xml:space="preserve">full. </w:t>
      </w:r>
      <w:r w:rsidR="00CB5D16">
        <w:rPr>
          <w:rFonts w:ascii="Calibri" w:hAnsi="Calibri" w:cs="Arial"/>
          <w:sz w:val="22"/>
          <w:szCs w:val="22"/>
        </w:rPr>
        <w:t xml:space="preserve"> </w:t>
      </w:r>
      <w:r w:rsidRPr="00266FCB">
        <w:rPr>
          <w:rFonts w:ascii="Calibri" w:hAnsi="Calibri" w:cs="Arial"/>
          <w:sz w:val="22"/>
          <w:szCs w:val="22"/>
        </w:rPr>
        <w:t xml:space="preserve">If bidder complaints result in changes to the </w:t>
      </w:r>
      <w:r w:rsidR="00A44BC4">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cs="Arial"/>
          <w:sz w:val="22"/>
          <w:szCs w:val="22"/>
        </w:rPr>
        <w:t>, written amendments will be issued and posted on WEBS.</w:t>
      </w:r>
    </w:p>
    <w:p w14:paraId="31561A57" w14:textId="77777777" w:rsidR="00CB5D16" w:rsidRDefault="00CB5D16" w:rsidP="00363FF0">
      <w:pPr>
        <w:numPr>
          <w:ilvl w:val="0"/>
          <w:numId w:val="12"/>
        </w:numPr>
        <w:spacing w:before="120"/>
        <w:ind w:left="1440" w:right="720"/>
        <w:jc w:val="both"/>
        <w:rPr>
          <w:rFonts w:ascii="Calibri" w:hAnsi="Calibri"/>
          <w:sz w:val="22"/>
          <w:szCs w:val="22"/>
        </w:rPr>
      </w:pPr>
      <w:r w:rsidRPr="00CB5D16">
        <w:rPr>
          <w:rFonts w:ascii="Calibri" w:hAnsi="Calibri"/>
          <w:i/>
          <w:sz w:val="22"/>
          <w:szCs w:val="22"/>
        </w:rPr>
        <w:t>Criteria for Complaint</w:t>
      </w:r>
      <w:r>
        <w:rPr>
          <w:rFonts w:ascii="Calibri" w:hAnsi="Calibri"/>
          <w:sz w:val="22"/>
          <w:szCs w:val="22"/>
        </w:rPr>
        <w:t xml:space="preserve">:  </w:t>
      </w:r>
      <w:r w:rsidRPr="00CB5D16">
        <w:rPr>
          <w:rFonts w:ascii="Calibri" w:hAnsi="Calibri"/>
          <w:sz w:val="22"/>
          <w:szCs w:val="22"/>
          <w:lang w:val="x-none"/>
        </w:rPr>
        <w:t>A formal complaint may be based only on one or more of the following grounds:</w:t>
      </w:r>
      <w:r>
        <w:rPr>
          <w:rFonts w:ascii="Calibri" w:hAnsi="Calibri"/>
          <w:sz w:val="22"/>
          <w:szCs w:val="22"/>
        </w:rPr>
        <w:t xml:space="preserve"> (a) </w:t>
      </w:r>
      <w:r w:rsidRPr="00CB5D16">
        <w:rPr>
          <w:rFonts w:ascii="Calibri" w:hAnsi="Calibri"/>
          <w:sz w:val="22"/>
          <w:szCs w:val="22"/>
          <w:lang w:val="x-none"/>
        </w:rPr>
        <w:t>The solicitation unnecessarily restricts competition;</w:t>
      </w:r>
      <w:r>
        <w:rPr>
          <w:rFonts w:ascii="Calibri" w:hAnsi="Calibri"/>
          <w:sz w:val="22"/>
          <w:szCs w:val="22"/>
        </w:rPr>
        <w:t xml:space="preserve"> (b) </w:t>
      </w:r>
      <w:r w:rsidRPr="00CB5D16">
        <w:rPr>
          <w:rFonts w:ascii="Calibri" w:hAnsi="Calibri"/>
          <w:sz w:val="22"/>
          <w:szCs w:val="22"/>
          <w:lang w:val="x-none"/>
        </w:rPr>
        <w:t>The solicitation evaluation or scoring process is unfair or flawed; or</w:t>
      </w:r>
      <w:r>
        <w:rPr>
          <w:rFonts w:ascii="Calibri" w:hAnsi="Calibri"/>
          <w:sz w:val="22"/>
          <w:szCs w:val="22"/>
        </w:rPr>
        <w:t xml:space="preserve"> (c) </w:t>
      </w:r>
      <w:r w:rsidRPr="00CB5D16">
        <w:rPr>
          <w:rFonts w:ascii="Calibri" w:hAnsi="Calibri"/>
          <w:sz w:val="22"/>
          <w:szCs w:val="22"/>
          <w:lang w:val="x-none"/>
        </w:rPr>
        <w:t>The solicitation requirements are inadequate or insufficient to prepare a response.</w:t>
      </w:r>
    </w:p>
    <w:p w14:paraId="4F3D4FAD" w14:textId="3262F040" w:rsidR="00CB5D16" w:rsidRDefault="00CB5D16" w:rsidP="00363FF0">
      <w:pPr>
        <w:numPr>
          <w:ilvl w:val="0"/>
          <w:numId w:val="12"/>
        </w:numPr>
        <w:spacing w:before="120"/>
        <w:ind w:left="1440" w:right="720"/>
        <w:jc w:val="both"/>
        <w:rPr>
          <w:rFonts w:ascii="Calibri" w:hAnsi="Calibri"/>
          <w:sz w:val="22"/>
          <w:szCs w:val="22"/>
        </w:rPr>
      </w:pPr>
      <w:r>
        <w:rPr>
          <w:rFonts w:ascii="Calibri" w:hAnsi="Calibri"/>
          <w:i/>
          <w:sz w:val="22"/>
          <w:szCs w:val="22"/>
        </w:rPr>
        <w:t>Initiating</w:t>
      </w:r>
      <w:r w:rsidRPr="00CB5D16">
        <w:rPr>
          <w:rFonts w:ascii="Calibri" w:hAnsi="Calibri"/>
          <w:i/>
          <w:sz w:val="22"/>
          <w:szCs w:val="22"/>
        </w:rPr>
        <w:t xml:space="preserve"> </w:t>
      </w:r>
      <w:r>
        <w:rPr>
          <w:rFonts w:ascii="Calibri" w:hAnsi="Calibri"/>
          <w:i/>
          <w:sz w:val="22"/>
          <w:szCs w:val="22"/>
        </w:rPr>
        <w:t>A</w:t>
      </w:r>
      <w:r w:rsidRPr="00CB5D16">
        <w:rPr>
          <w:rFonts w:ascii="Calibri" w:hAnsi="Calibri"/>
          <w:i/>
          <w:sz w:val="22"/>
          <w:szCs w:val="22"/>
        </w:rPr>
        <w:t xml:space="preserve"> Complaint</w:t>
      </w:r>
      <w:r>
        <w:rPr>
          <w:rFonts w:ascii="Calibri" w:hAnsi="Calibri"/>
          <w:sz w:val="22"/>
          <w:szCs w:val="22"/>
        </w:rPr>
        <w:t xml:space="preserve">:  </w:t>
      </w:r>
      <w:r w:rsidRPr="00CB5D16">
        <w:rPr>
          <w:rFonts w:ascii="Calibri" w:hAnsi="Calibri"/>
          <w:sz w:val="22"/>
          <w:szCs w:val="22"/>
          <w:lang w:val="x-none"/>
        </w:rPr>
        <w:t>A complaint must:</w:t>
      </w:r>
      <w:r>
        <w:rPr>
          <w:rFonts w:ascii="Calibri" w:hAnsi="Calibri"/>
          <w:sz w:val="22"/>
          <w:szCs w:val="22"/>
        </w:rPr>
        <w:t xml:space="preserve"> (a) </w:t>
      </w:r>
      <w:r w:rsidRPr="00CB5D16">
        <w:rPr>
          <w:rFonts w:ascii="Calibri" w:hAnsi="Calibri"/>
          <w:sz w:val="22"/>
          <w:szCs w:val="22"/>
          <w:lang w:val="x-none"/>
        </w:rPr>
        <w:t>Be submitted to and received by the</w:t>
      </w:r>
      <w:r w:rsidR="00804E9E">
        <w:rPr>
          <w:rFonts w:ascii="Calibri" w:hAnsi="Calibri"/>
          <w:sz w:val="22"/>
          <w:szCs w:val="22"/>
        </w:rPr>
        <w:t xml:space="preserve"> Procurement Coordinator no </w:t>
      </w:r>
      <w:r w:rsidRPr="00CB5D16">
        <w:rPr>
          <w:rFonts w:ascii="Calibri" w:hAnsi="Calibri"/>
          <w:sz w:val="22"/>
          <w:szCs w:val="22"/>
        </w:rPr>
        <w:t>less than</w:t>
      </w:r>
      <w:r w:rsidRPr="00CB5D16">
        <w:rPr>
          <w:rFonts w:ascii="Calibri" w:hAnsi="Calibri"/>
          <w:sz w:val="22"/>
          <w:szCs w:val="22"/>
          <w:lang w:val="x-none"/>
        </w:rPr>
        <w:t xml:space="preserve"> five </w:t>
      </w:r>
      <w:r>
        <w:rPr>
          <w:rFonts w:ascii="Calibri" w:hAnsi="Calibri"/>
          <w:sz w:val="22"/>
          <w:szCs w:val="22"/>
        </w:rPr>
        <w:t xml:space="preserve">(5) </w:t>
      </w:r>
      <w:r w:rsidRPr="00CB5D16">
        <w:rPr>
          <w:rFonts w:ascii="Calibri" w:hAnsi="Calibri"/>
          <w:sz w:val="22"/>
          <w:szCs w:val="22"/>
          <w:lang w:val="x-none"/>
        </w:rPr>
        <w:t>business days prior to the deadline for bid submittal; and</w:t>
      </w:r>
      <w:r>
        <w:rPr>
          <w:rFonts w:ascii="Calibri" w:hAnsi="Calibri"/>
          <w:sz w:val="22"/>
          <w:szCs w:val="22"/>
        </w:rPr>
        <w:t xml:space="preserve"> (b) </w:t>
      </w:r>
      <w:r w:rsidRPr="00CB5D16">
        <w:rPr>
          <w:rFonts w:ascii="Calibri" w:hAnsi="Calibri"/>
          <w:sz w:val="22"/>
          <w:szCs w:val="22"/>
          <w:lang w:val="x-none"/>
        </w:rPr>
        <w:t xml:space="preserve">Be in writing (see </w:t>
      </w:r>
      <w:r w:rsidRPr="00CB5D16">
        <w:rPr>
          <w:rFonts w:ascii="Calibri" w:hAnsi="Calibri"/>
          <w:i/>
          <w:sz w:val="22"/>
          <w:szCs w:val="22"/>
          <w:lang w:val="x-none"/>
        </w:rPr>
        <w:t>Form and Substance, and Other</w:t>
      </w:r>
      <w:r w:rsidRPr="00CB5D16">
        <w:rPr>
          <w:rFonts w:ascii="Calibri" w:hAnsi="Calibri"/>
          <w:sz w:val="22"/>
          <w:szCs w:val="22"/>
          <w:lang w:val="x-none"/>
        </w:rPr>
        <w:t xml:space="preserve"> below).</w:t>
      </w:r>
      <w:r>
        <w:rPr>
          <w:rFonts w:ascii="Calibri" w:hAnsi="Calibri"/>
          <w:sz w:val="22"/>
          <w:szCs w:val="22"/>
        </w:rPr>
        <w:t xml:space="preserve">  </w:t>
      </w:r>
      <w:r w:rsidRPr="00CB5D16">
        <w:rPr>
          <w:rFonts w:ascii="Calibri" w:hAnsi="Calibri"/>
          <w:sz w:val="22"/>
          <w:szCs w:val="22"/>
          <w:lang w:val="x-none"/>
        </w:rPr>
        <w:t xml:space="preserve">A complaint </w:t>
      </w:r>
      <w:r w:rsidR="00ED370F">
        <w:rPr>
          <w:rFonts w:ascii="Calibri" w:hAnsi="Calibri"/>
          <w:sz w:val="22"/>
          <w:szCs w:val="22"/>
        </w:rPr>
        <w:t xml:space="preserve">should </w:t>
      </w:r>
      <w:r w:rsidR="008B23FA">
        <w:rPr>
          <w:rFonts w:ascii="Calibri" w:hAnsi="Calibri"/>
          <w:sz w:val="22"/>
          <w:szCs w:val="22"/>
        </w:rPr>
        <w:t xml:space="preserve">clearly </w:t>
      </w:r>
      <w:r w:rsidRPr="00CB5D16">
        <w:rPr>
          <w:rFonts w:ascii="Calibri" w:hAnsi="Calibri"/>
          <w:sz w:val="22"/>
          <w:szCs w:val="22"/>
          <w:lang w:val="x-none"/>
        </w:rPr>
        <w:t>articulate the basis of the complaint and</w:t>
      </w:r>
      <w:r w:rsidR="00804E9E">
        <w:rPr>
          <w:rFonts w:ascii="Calibri" w:hAnsi="Calibri"/>
          <w:sz w:val="22"/>
          <w:szCs w:val="22"/>
        </w:rPr>
        <w:t xml:space="preserve"> include a </w:t>
      </w:r>
      <w:r w:rsidRPr="00CB5D16">
        <w:rPr>
          <w:rFonts w:ascii="Calibri" w:hAnsi="Calibri"/>
          <w:sz w:val="22"/>
          <w:szCs w:val="22"/>
          <w:lang w:val="x-none"/>
        </w:rPr>
        <w:t>proposed remedy</w:t>
      </w:r>
      <w:r w:rsidR="00ED370F">
        <w:rPr>
          <w:rFonts w:ascii="Calibri" w:hAnsi="Calibri"/>
          <w:sz w:val="22"/>
          <w:szCs w:val="22"/>
        </w:rPr>
        <w:t>.</w:t>
      </w:r>
    </w:p>
    <w:p w14:paraId="7E26720A" w14:textId="432A14B0" w:rsidR="00CB5D16" w:rsidRDefault="00CB5D16" w:rsidP="00363FF0">
      <w:pPr>
        <w:numPr>
          <w:ilvl w:val="0"/>
          <w:numId w:val="12"/>
        </w:numPr>
        <w:spacing w:before="120"/>
        <w:ind w:left="1440" w:right="720"/>
        <w:jc w:val="both"/>
        <w:rPr>
          <w:rFonts w:ascii="Calibri" w:hAnsi="Calibri"/>
          <w:sz w:val="22"/>
          <w:szCs w:val="22"/>
        </w:rPr>
      </w:pPr>
      <w:r>
        <w:rPr>
          <w:rFonts w:ascii="Calibri" w:hAnsi="Calibri"/>
          <w:i/>
          <w:sz w:val="22"/>
          <w:szCs w:val="22"/>
        </w:rPr>
        <w:t>Response</w:t>
      </w:r>
      <w:r>
        <w:rPr>
          <w:rFonts w:ascii="Calibri" w:hAnsi="Calibri"/>
          <w:sz w:val="22"/>
          <w:szCs w:val="22"/>
        </w:rPr>
        <w:t xml:space="preserve">:  </w:t>
      </w:r>
      <w:r w:rsidRPr="00CB5D16">
        <w:rPr>
          <w:rFonts w:ascii="Calibri" w:hAnsi="Calibri"/>
          <w:sz w:val="22"/>
          <w:szCs w:val="22"/>
          <w:lang w:val="x-none"/>
        </w:rPr>
        <w:t xml:space="preserve">When a complaint is received, the </w:t>
      </w:r>
      <w:r w:rsidR="00804E9E">
        <w:rPr>
          <w:rFonts w:ascii="Calibri" w:hAnsi="Calibri"/>
          <w:sz w:val="22"/>
          <w:szCs w:val="22"/>
        </w:rPr>
        <w:t xml:space="preserve">Procurement Coordinator </w:t>
      </w:r>
      <w:r w:rsidR="00E01739">
        <w:rPr>
          <w:rFonts w:ascii="Calibri" w:hAnsi="Calibri"/>
          <w:sz w:val="22"/>
          <w:szCs w:val="22"/>
        </w:rPr>
        <w:t>(</w:t>
      </w:r>
      <w:r w:rsidRPr="00CB5D16">
        <w:rPr>
          <w:rFonts w:ascii="Calibri" w:hAnsi="Calibri"/>
          <w:sz w:val="22"/>
          <w:szCs w:val="22"/>
          <w:lang w:val="x-none"/>
        </w:rPr>
        <w:t>or designee</w:t>
      </w:r>
      <w:r w:rsidR="00E01739">
        <w:rPr>
          <w:rFonts w:ascii="Calibri" w:hAnsi="Calibri"/>
          <w:sz w:val="22"/>
          <w:szCs w:val="22"/>
        </w:rPr>
        <w:t>)</w:t>
      </w:r>
      <w:r w:rsidRPr="00CB5D16">
        <w:rPr>
          <w:rFonts w:ascii="Calibri" w:hAnsi="Calibri"/>
          <w:sz w:val="22"/>
          <w:szCs w:val="22"/>
          <w:lang w:val="x-none"/>
        </w:rPr>
        <w:t xml:space="preserve"> will consider all the facts available and respond in writing prior to the deadline for bid submittals, unless more time is needed.</w:t>
      </w:r>
      <w:r>
        <w:rPr>
          <w:rFonts w:ascii="Calibri" w:hAnsi="Calibri"/>
          <w:sz w:val="22"/>
          <w:szCs w:val="22"/>
        </w:rPr>
        <w:t xml:space="preserve">  </w:t>
      </w:r>
      <w:r w:rsidR="00E01739">
        <w:rPr>
          <w:rFonts w:ascii="Calibri" w:hAnsi="Calibri"/>
          <w:sz w:val="22"/>
          <w:szCs w:val="22"/>
        </w:rPr>
        <w:t>Enterprise Services</w:t>
      </w:r>
      <w:r w:rsidRPr="00CB5D16">
        <w:rPr>
          <w:rFonts w:ascii="Calibri" w:hAnsi="Calibri"/>
          <w:sz w:val="22"/>
          <w:szCs w:val="22"/>
          <w:lang w:val="x-none"/>
        </w:rPr>
        <w:t xml:space="preserve"> is required to promptly post the response to a complaint on WEBS.</w:t>
      </w:r>
    </w:p>
    <w:p w14:paraId="23F1F3CD" w14:textId="356782A0" w:rsidR="00CB5D16"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t>Response is Final</w:t>
      </w:r>
      <w:r>
        <w:rPr>
          <w:rFonts w:ascii="Calibri" w:hAnsi="Calibri"/>
          <w:sz w:val="22"/>
          <w:szCs w:val="22"/>
        </w:rPr>
        <w:t xml:space="preserve">:  </w:t>
      </w:r>
      <w:r w:rsidRPr="00CB5D16">
        <w:rPr>
          <w:rFonts w:ascii="Calibri" w:hAnsi="Calibri"/>
          <w:sz w:val="22"/>
          <w:szCs w:val="22"/>
          <w:lang w:val="x-none"/>
        </w:rPr>
        <w:t xml:space="preserve">The </w:t>
      </w:r>
      <w:r w:rsidR="00804E9E">
        <w:rPr>
          <w:rFonts w:ascii="Calibri" w:hAnsi="Calibri"/>
          <w:sz w:val="22"/>
          <w:szCs w:val="22"/>
        </w:rPr>
        <w:t xml:space="preserve">Procurement Coordinator’s </w:t>
      </w:r>
      <w:r w:rsidRPr="00CB5D16">
        <w:rPr>
          <w:rFonts w:ascii="Calibri" w:hAnsi="Calibri"/>
          <w:sz w:val="22"/>
          <w:szCs w:val="22"/>
          <w:lang w:val="x-none"/>
        </w:rPr>
        <w:t>response to the complaint is final and not s</w:t>
      </w:r>
      <w:r>
        <w:rPr>
          <w:rFonts w:ascii="Calibri" w:hAnsi="Calibri"/>
          <w:sz w:val="22"/>
          <w:szCs w:val="22"/>
          <w:lang w:val="x-none"/>
        </w:rPr>
        <w:t>ubject to administrative appeal</w:t>
      </w:r>
      <w:r w:rsidRPr="00CB5D16">
        <w:rPr>
          <w:rFonts w:ascii="Calibri" w:hAnsi="Calibri"/>
          <w:sz w:val="22"/>
          <w:szCs w:val="22"/>
          <w:lang w:val="x-none"/>
        </w:rPr>
        <w:t>.  Issues raised in a complaint may not be raised again during the protest period.</w:t>
      </w:r>
      <w:r w:rsidRPr="00CB5D16">
        <w:rPr>
          <w:rFonts w:ascii="Calibri" w:hAnsi="Calibri"/>
          <w:sz w:val="22"/>
          <w:szCs w:val="22"/>
        </w:rPr>
        <w:t xml:space="preserve"> </w:t>
      </w:r>
      <w:r>
        <w:rPr>
          <w:rFonts w:ascii="Calibri" w:hAnsi="Calibri"/>
          <w:sz w:val="22"/>
          <w:szCs w:val="22"/>
        </w:rPr>
        <w:t xml:space="preserve"> </w:t>
      </w:r>
      <w:r w:rsidRPr="00CB5D16">
        <w:rPr>
          <w:rFonts w:ascii="Calibri" w:hAnsi="Calibri"/>
          <w:sz w:val="22"/>
          <w:szCs w:val="22"/>
        </w:rPr>
        <w:t xml:space="preserve">Furthermore, any issue, exception, addition, or omission not brought to the attention of the </w:t>
      </w:r>
      <w:r w:rsidR="00E43B0F">
        <w:rPr>
          <w:rFonts w:ascii="Calibri" w:hAnsi="Calibri"/>
          <w:sz w:val="22"/>
          <w:szCs w:val="22"/>
        </w:rPr>
        <w:t>P</w:t>
      </w:r>
      <w:r w:rsidRPr="00CB5D16">
        <w:rPr>
          <w:rFonts w:ascii="Calibri" w:hAnsi="Calibri"/>
          <w:sz w:val="22"/>
          <w:szCs w:val="22"/>
        </w:rPr>
        <w:t xml:space="preserve">rocurement </w:t>
      </w:r>
      <w:r w:rsidR="00E43B0F">
        <w:rPr>
          <w:rFonts w:ascii="Calibri" w:hAnsi="Calibri"/>
          <w:sz w:val="22"/>
          <w:szCs w:val="22"/>
        </w:rPr>
        <w:t>C</w:t>
      </w:r>
      <w:r w:rsidRPr="00CB5D16">
        <w:rPr>
          <w:rFonts w:ascii="Calibri" w:hAnsi="Calibri"/>
          <w:sz w:val="22"/>
          <w:szCs w:val="22"/>
        </w:rPr>
        <w:t>oordinator prior to bid submittal may be deemed waived for protest purposes</w:t>
      </w:r>
      <w:r>
        <w:rPr>
          <w:rFonts w:ascii="Calibri" w:hAnsi="Calibri"/>
          <w:sz w:val="22"/>
          <w:szCs w:val="22"/>
        </w:rPr>
        <w:t>.</w:t>
      </w:r>
    </w:p>
    <w:p w14:paraId="1422D737" w14:textId="77777777" w:rsidR="00CB5D16" w:rsidRPr="00CB5D16" w:rsidRDefault="00CB5D16" w:rsidP="00CB5D16">
      <w:pPr>
        <w:rPr>
          <w:rFonts w:ascii="Calibri" w:hAnsi="Calibri"/>
          <w:sz w:val="22"/>
          <w:szCs w:val="22"/>
        </w:rPr>
      </w:pPr>
    </w:p>
    <w:p w14:paraId="17A7275C" w14:textId="77777777" w:rsidR="00CB5D16" w:rsidRPr="00DF72F6" w:rsidRDefault="00CB5D16" w:rsidP="00CB5D16">
      <w:pPr>
        <w:spacing w:after="120"/>
        <w:rPr>
          <w:rFonts w:ascii="Calibri" w:hAnsi="Calibri"/>
          <w:b/>
          <w:sz w:val="22"/>
          <w:szCs w:val="22"/>
        </w:rPr>
      </w:pPr>
      <w:r>
        <w:rPr>
          <w:rFonts w:ascii="Calibri" w:hAnsi="Calibri"/>
          <w:b/>
          <w:sz w:val="22"/>
          <w:szCs w:val="22"/>
        </w:rPr>
        <w:t>Debrief Conference</w:t>
      </w:r>
      <w:r w:rsidR="00DB5B43">
        <w:rPr>
          <w:rFonts w:ascii="Calibri" w:hAnsi="Calibri"/>
          <w:b/>
          <w:sz w:val="22"/>
          <w:szCs w:val="22"/>
        </w:rPr>
        <w:t>s</w:t>
      </w:r>
    </w:p>
    <w:p w14:paraId="029DA7C0" w14:textId="77777777" w:rsidR="00266FCB" w:rsidRPr="00CB5D16" w:rsidRDefault="00CB5D16" w:rsidP="000D70C0">
      <w:pPr>
        <w:jc w:val="both"/>
        <w:rPr>
          <w:rFonts w:ascii="Calibri" w:hAnsi="Calibri"/>
          <w:sz w:val="22"/>
          <w:szCs w:val="22"/>
        </w:rPr>
      </w:pPr>
      <w:r>
        <w:rPr>
          <w:rFonts w:ascii="Calibri" w:hAnsi="Calibri" w:cs="Arial"/>
          <w:kern w:val="18"/>
          <w:sz w:val="22"/>
          <w:szCs w:val="22"/>
        </w:rPr>
        <w:t xml:space="preserve">A </w:t>
      </w:r>
      <w:r w:rsidRPr="00CB5D16">
        <w:rPr>
          <w:rFonts w:ascii="Calibri" w:hAnsi="Calibri" w:cs="Arial"/>
          <w:kern w:val="18"/>
          <w:sz w:val="22"/>
          <w:szCs w:val="22"/>
        </w:rPr>
        <w:t xml:space="preserve">Debrief </w:t>
      </w:r>
      <w:r>
        <w:rPr>
          <w:rFonts w:ascii="Calibri" w:hAnsi="Calibri" w:cs="Arial"/>
          <w:kern w:val="18"/>
          <w:sz w:val="22"/>
          <w:szCs w:val="22"/>
        </w:rPr>
        <w:t xml:space="preserve">Conference is </w:t>
      </w:r>
      <w:r w:rsidRPr="00CB5D16">
        <w:rPr>
          <w:rFonts w:ascii="Calibri" w:hAnsi="Calibri" w:cs="Arial"/>
          <w:kern w:val="18"/>
          <w:sz w:val="22"/>
          <w:szCs w:val="22"/>
        </w:rPr>
        <w:t xml:space="preserve">an opportunity for </w:t>
      </w:r>
      <w:r>
        <w:rPr>
          <w:rFonts w:ascii="Calibri" w:hAnsi="Calibri" w:cs="Arial"/>
          <w:kern w:val="18"/>
          <w:sz w:val="22"/>
          <w:szCs w:val="22"/>
        </w:rPr>
        <w:t>a</w:t>
      </w:r>
      <w:r w:rsidRPr="00CB5D16">
        <w:rPr>
          <w:rFonts w:ascii="Calibri" w:hAnsi="Calibri" w:cs="Arial"/>
          <w:kern w:val="18"/>
          <w:sz w:val="22"/>
          <w:szCs w:val="22"/>
        </w:rPr>
        <w:t xml:space="preserve"> bidder and the Procurement Coordinator to meet and discuss the bidder’s bid. </w:t>
      </w:r>
      <w:r>
        <w:rPr>
          <w:rFonts w:ascii="Calibri" w:hAnsi="Calibri" w:cs="Arial"/>
          <w:kern w:val="18"/>
          <w:sz w:val="22"/>
          <w:szCs w:val="22"/>
        </w:rPr>
        <w:t xml:space="preserve"> </w:t>
      </w:r>
      <w:r w:rsidRPr="00CB5D16">
        <w:rPr>
          <w:rFonts w:ascii="Calibri" w:hAnsi="Calibri" w:cs="Arial"/>
          <w:kern w:val="18"/>
          <w:sz w:val="22"/>
          <w:szCs w:val="22"/>
        </w:rPr>
        <w:t xml:space="preserve">A debrief is a required prerequisite for a bidder wishing to </w:t>
      </w:r>
      <w:r>
        <w:rPr>
          <w:rFonts w:ascii="Calibri" w:hAnsi="Calibri" w:cs="Arial"/>
          <w:kern w:val="18"/>
          <w:sz w:val="22"/>
          <w:szCs w:val="22"/>
        </w:rPr>
        <w:t>file</w:t>
      </w:r>
      <w:r w:rsidRPr="00CB5D16">
        <w:rPr>
          <w:rFonts w:ascii="Calibri" w:hAnsi="Calibri" w:cs="Arial"/>
          <w:kern w:val="18"/>
          <w:sz w:val="22"/>
          <w:szCs w:val="22"/>
        </w:rPr>
        <w:t xml:space="preserve"> a protest. </w:t>
      </w:r>
      <w:r>
        <w:rPr>
          <w:rFonts w:ascii="Calibri" w:hAnsi="Calibri" w:cs="Arial"/>
          <w:kern w:val="18"/>
          <w:sz w:val="22"/>
          <w:szCs w:val="22"/>
        </w:rPr>
        <w:t xml:space="preserve"> </w:t>
      </w:r>
      <w:r w:rsidRPr="00CB5D16">
        <w:rPr>
          <w:rFonts w:ascii="Calibri" w:hAnsi="Calibri" w:cs="Arial"/>
          <w:kern w:val="18"/>
          <w:sz w:val="22"/>
          <w:szCs w:val="22"/>
        </w:rPr>
        <w:t xml:space="preserve">Following the evaluation of the bids, </w:t>
      </w:r>
      <w:r>
        <w:rPr>
          <w:rFonts w:ascii="Calibri" w:hAnsi="Calibri" w:cs="Arial"/>
          <w:kern w:val="18"/>
          <w:sz w:val="22"/>
          <w:szCs w:val="22"/>
        </w:rPr>
        <w:t>Enterprise Services</w:t>
      </w:r>
      <w:r w:rsidRPr="00CB5D16">
        <w:rPr>
          <w:rFonts w:ascii="Calibri" w:hAnsi="Calibri" w:cs="Arial"/>
          <w:kern w:val="18"/>
          <w:sz w:val="22"/>
          <w:szCs w:val="22"/>
        </w:rPr>
        <w:t xml:space="preserve"> will issue an announcement of the ASB. </w:t>
      </w:r>
      <w:r>
        <w:rPr>
          <w:rFonts w:ascii="Calibri" w:hAnsi="Calibri" w:cs="Arial"/>
          <w:kern w:val="18"/>
          <w:sz w:val="22"/>
          <w:szCs w:val="22"/>
        </w:rPr>
        <w:t xml:space="preserve"> </w:t>
      </w:r>
      <w:r w:rsidRPr="00CB5D16">
        <w:rPr>
          <w:rFonts w:ascii="Calibri" w:hAnsi="Calibri" w:cs="Arial"/>
          <w:kern w:val="18"/>
          <w:sz w:val="22"/>
          <w:szCs w:val="22"/>
        </w:rPr>
        <w:t xml:space="preserve">That announcement may be made by any means, but </w:t>
      </w:r>
      <w:r>
        <w:rPr>
          <w:rFonts w:ascii="Calibri" w:hAnsi="Calibri" w:cs="Arial"/>
          <w:kern w:val="18"/>
          <w:sz w:val="22"/>
          <w:szCs w:val="22"/>
        </w:rPr>
        <w:t>Enterprise Services</w:t>
      </w:r>
      <w:r w:rsidRPr="00CB5D16">
        <w:rPr>
          <w:rFonts w:ascii="Calibri" w:hAnsi="Calibri" w:cs="Arial"/>
          <w:kern w:val="18"/>
          <w:sz w:val="22"/>
          <w:szCs w:val="22"/>
        </w:rPr>
        <w:t xml:space="preserve"> likely </w:t>
      </w:r>
      <w:r>
        <w:rPr>
          <w:rFonts w:ascii="Calibri" w:hAnsi="Calibri" w:cs="Arial"/>
          <w:kern w:val="18"/>
          <w:sz w:val="22"/>
          <w:szCs w:val="22"/>
        </w:rPr>
        <w:t xml:space="preserve">will </w:t>
      </w:r>
      <w:r w:rsidRPr="00CB5D16">
        <w:rPr>
          <w:rFonts w:ascii="Calibri" w:hAnsi="Calibri" w:cs="Arial"/>
          <w:kern w:val="18"/>
          <w:sz w:val="22"/>
          <w:szCs w:val="22"/>
        </w:rPr>
        <w:t xml:space="preserve">use email to the bidder’s email address provided in the </w:t>
      </w:r>
      <w:r w:rsidR="00E43B0F">
        <w:rPr>
          <w:rFonts w:ascii="Calibri" w:hAnsi="Calibri" w:cs="Arial"/>
          <w:kern w:val="18"/>
          <w:sz w:val="22"/>
          <w:szCs w:val="22"/>
        </w:rPr>
        <w:t>B</w:t>
      </w:r>
      <w:r w:rsidRPr="00CB5D16">
        <w:rPr>
          <w:rFonts w:ascii="Calibri" w:hAnsi="Calibri" w:cs="Arial"/>
          <w:kern w:val="18"/>
          <w:sz w:val="22"/>
          <w:szCs w:val="22"/>
        </w:rPr>
        <w:t xml:space="preserve">idder’s </w:t>
      </w:r>
      <w:r w:rsidR="00E43B0F">
        <w:rPr>
          <w:rFonts w:ascii="Calibri" w:hAnsi="Calibri" w:cs="Arial"/>
          <w:kern w:val="18"/>
          <w:sz w:val="22"/>
          <w:szCs w:val="22"/>
        </w:rPr>
        <w:t>Profile</w:t>
      </w:r>
      <w:r w:rsidRPr="00CB5D16">
        <w:rPr>
          <w:rFonts w:ascii="Calibri" w:hAnsi="Calibri" w:cs="Arial"/>
          <w:sz w:val="22"/>
          <w:szCs w:val="22"/>
        </w:rPr>
        <w:t xml:space="preserve">. </w:t>
      </w:r>
      <w:r>
        <w:rPr>
          <w:rFonts w:ascii="Calibri" w:hAnsi="Calibri" w:cs="Arial"/>
          <w:sz w:val="22"/>
          <w:szCs w:val="22"/>
        </w:rPr>
        <w:t xml:space="preserve"> </w:t>
      </w:r>
      <w:r w:rsidRPr="00CB5D16">
        <w:rPr>
          <w:rFonts w:ascii="Calibri" w:hAnsi="Calibri" w:cs="Arial"/>
          <w:sz w:val="22"/>
          <w:szCs w:val="22"/>
        </w:rPr>
        <w:t xml:space="preserve">Bidders will have three </w:t>
      </w:r>
      <w:r>
        <w:rPr>
          <w:rFonts w:ascii="Calibri" w:hAnsi="Calibri" w:cs="Arial"/>
          <w:sz w:val="22"/>
          <w:szCs w:val="22"/>
        </w:rPr>
        <w:t xml:space="preserve">(3) </w:t>
      </w:r>
      <w:r w:rsidRPr="00CB5D16">
        <w:rPr>
          <w:rFonts w:ascii="Calibri" w:hAnsi="Calibri" w:cs="Arial"/>
          <w:sz w:val="22"/>
          <w:szCs w:val="22"/>
        </w:rPr>
        <w:t xml:space="preserve">business days to request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t>
      </w:r>
      <w:r>
        <w:rPr>
          <w:rFonts w:ascii="Calibri" w:hAnsi="Calibri" w:cs="Arial"/>
          <w:sz w:val="22"/>
          <w:szCs w:val="22"/>
        </w:rPr>
        <w:t xml:space="preserve"> </w:t>
      </w:r>
      <w:r w:rsidRPr="00CB5D16">
        <w:rPr>
          <w:rFonts w:ascii="Calibri" w:hAnsi="Calibri" w:cs="Arial"/>
          <w:sz w:val="22"/>
          <w:szCs w:val="22"/>
        </w:rPr>
        <w:t xml:space="preserve">Once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is requested,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will offer the requesting bidder one meeting opportunity and notify the bidder of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place, date</w:t>
      </w:r>
      <w:r>
        <w:rPr>
          <w:rFonts w:ascii="Calibri" w:hAnsi="Calibri" w:cs="Arial"/>
          <w:sz w:val="22"/>
          <w:szCs w:val="22"/>
        </w:rPr>
        <w:t>,</w:t>
      </w:r>
      <w:r w:rsidRPr="00CB5D16">
        <w:rPr>
          <w:rFonts w:ascii="Calibri" w:hAnsi="Calibri" w:cs="Arial"/>
          <w:sz w:val="22"/>
          <w:szCs w:val="22"/>
        </w:rPr>
        <w:t xml:space="preserve"> and time. </w:t>
      </w:r>
      <w:r>
        <w:rPr>
          <w:rFonts w:ascii="Calibri" w:hAnsi="Calibri" w:cs="Arial"/>
          <w:sz w:val="22"/>
          <w:szCs w:val="22"/>
        </w:rPr>
        <w:t xml:space="preserve"> </w:t>
      </w:r>
      <w:r w:rsidRPr="00CB5D16">
        <w:rPr>
          <w:rFonts w:ascii="Calibri" w:hAnsi="Calibri" w:cs="Arial"/>
          <w:sz w:val="22"/>
          <w:szCs w:val="22"/>
        </w:rPr>
        <w:t xml:space="preserve">Please note, because the debrief process must occur before making an award,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likely </w:t>
      </w:r>
      <w:r>
        <w:rPr>
          <w:rFonts w:ascii="Calibri" w:hAnsi="Calibri" w:cs="Arial"/>
          <w:sz w:val="22"/>
          <w:szCs w:val="22"/>
        </w:rPr>
        <w:t xml:space="preserve">will </w:t>
      </w:r>
      <w:r w:rsidRPr="00CB5D16">
        <w:rPr>
          <w:rFonts w:ascii="Calibri" w:hAnsi="Calibri" w:cs="Arial"/>
          <w:sz w:val="22"/>
          <w:szCs w:val="22"/>
        </w:rPr>
        <w:t xml:space="preserve">schedule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shortly </w:t>
      </w:r>
      <w:r>
        <w:rPr>
          <w:rFonts w:ascii="Calibri" w:hAnsi="Calibri" w:cs="Arial"/>
          <w:sz w:val="22"/>
          <w:szCs w:val="22"/>
        </w:rPr>
        <w:t>after</w:t>
      </w:r>
      <w:r w:rsidRPr="00CB5D16">
        <w:rPr>
          <w:rFonts w:ascii="Calibri" w:hAnsi="Calibri" w:cs="Arial"/>
          <w:sz w:val="22"/>
          <w:szCs w:val="22"/>
        </w:rPr>
        <w:t xml:space="preserve"> the announcement of the ASB and the bidder’s request for a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t>
      </w:r>
      <w:r>
        <w:rPr>
          <w:rFonts w:ascii="Calibri" w:hAnsi="Calibri" w:cs="Arial"/>
          <w:sz w:val="22"/>
          <w:szCs w:val="22"/>
        </w:rPr>
        <w:t xml:space="preserve"> </w:t>
      </w:r>
      <w:r>
        <w:rPr>
          <w:rFonts w:ascii="Calibri" w:hAnsi="Calibri" w:cs="Arial"/>
          <w:kern w:val="18"/>
          <w:sz w:val="22"/>
          <w:szCs w:val="22"/>
        </w:rPr>
        <w:t>Enterprise Services</w:t>
      </w:r>
      <w:r w:rsidRPr="00CB5D16">
        <w:rPr>
          <w:rFonts w:ascii="Calibri" w:hAnsi="Calibri" w:cs="Arial"/>
          <w:kern w:val="18"/>
          <w:sz w:val="22"/>
          <w:szCs w:val="22"/>
        </w:rPr>
        <w:t xml:space="preserve"> </w:t>
      </w:r>
      <w:r w:rsidRPr="00CB5D16">
        <w:rPr>
          <w:rFonts w:ascii="Calibri" w:hAnsi="Calibri" w:cs="Arial"/>
          <w:sz w:val="22"/>
          <w:szCs w:val="22"/>
        </w:rPr>
        <w:t xml:space="preserve">will not allow the debrief process to delay the award. </w:t>
      </w:r>
      <w:r w:rsidR="0095197A">
        <w:rPr>
          <w:rFonts w:ascii="Calibri" w:hAnsi="Calibri" w:cs="Arial"/>
          <w:sz w:val="22"/>
          <w:szCs w:val="22"/>
        </w:rPr>
        <w:t xml:space="preserve"> </w:t>
      </w:r>
      <w:r w:rsidRPr="00CB5D16">
        <w:rPr>
          <w:rFonts w:ascii="Calibri" w:hAnsi="Calibri" w:cs="Arial"/>
          <w:sz w:val="22"/>
          <w:szCs w:val="22"/>
        </w:rPr>
        <w:t>Therefore, bidders should plan for contingencies and alternate representatives; bidders</w:t>
      </w:r>
      <w:r w:rsidR="00E43B0F">
        <w:rPr>
          <w:rFonts w:ascii="Calibri" w:hAnsi="Calibri" w:cs="Arial"/>
          <w:sz w:val="22"/>
          <w:szCs w:val="22"/>
        </w:rPr>
        <w:t xml:space="preserve"> who are</w:t>
      </w:r>
      <w:r w:rsidRPr="00CB5D16">
        <w:rPr>
          <w:rFonts w:ascii="Calibri" w:hAnsi="Calibri" w:cs="Arial"/>
          <w:sz w:val="22"/>
          <w:szCs w:val="22"/>
        </w:rPr>
        <w:t xml:space="preserve"> unwilling or unable to attend the </w:t>
      </w:r>
      <w:r>
        <w:rPr>
          <w:rFonts w:ascii="Calibri" w:hAnsi="Calibri" w:cs="Arial"/>
          <w:sz w:val="22"/>
          <w:szCs w:val="22"/>
        </w:rPr>
        <w:t>D</w:t>
      </w:r>
      <w:r w:rsidRPr="00CB5D16">
        <w:rPr>
          <w:rFonts w:ascii="Calibri" w:hAnsi="Calibri" w:cs="Arial"/>
          <w:sz w:val="22"/>
          <w:szCs w:val="22"/>
        </w:rPr>
        <w:t xml:space="preserve">ebrief </w:t>
      </w:r>
      <w:r>
        <w:rPr>
          <w:rFonts w:ascii="Calibri" w:hAnsi="Calibri" w:cs="Arial"/>
          <w:sz w:val="22"/>
          <w:szCs w:val="22"/>
        </w:rPr>
        <w:t>Conference</w:t>
      </w:r>
      <w:r w:rsidRPr="00CB5D16">
        <w:rPr>
          <w:rFonts w:ascii="Calibri" w:hAnsi="Calibri" w:cs="Arial"/>
          <w:sz w:val="22"/>
          <w:szCs w:val="22"/>
        </w:rPr>
        <w:t xml:space="preserve"> will lose the opportunity to protest.</w:t>
      </w:r>
    </w:p>
    <w:p w14:paraId="7539347B" w14:textId="77777777" w:rsidR="00E01739"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t>Timing</w:t>
      </w:r>
      <w:r>
        <w:rPr>
          <w:rFonts w:ascii="Calibri" w:hAnsi="Calibri"/>
          <w:sz w:val="22"/>
          <w:szCs w:val="22"/>
        </w:rPr>
        <w:t>:  A Debrief Conference may be requested by a bidder f</w:t>
      </w:r>
      <w:r w:rsidRPr="00266FCB">
        <w:rPr>
          <w:rFonts w:ascii="Calibri" w:hAnsi="Calibri"/>
          <w:sz w:val="22"/>
          <w:szCs w:val="22"/>
        </w:rPr>
        <w:t>ollowing announcement of the Apparent Successful Bidder</w:t>
      </w:r>
      <w:r>
        <w:rPr>
          <w:rFonts w:ascii="Calibri" w:hAnsi="Calibri"/>
          <w:sz w:val="22"/>
          <w:szCs w:val="22"/>
        </w:rPr>
        <w:t>.</w:t>
      </w:r>
    </w:p>
    <w:p w14:paraId="2E9F5AAF" w14:textId="77777777" w:rsidR="00E01739" w:rsidRDefault="00E01739" w:rsidP="00363FF0">
      <w:pPr>
        <w:numPr>
          <w:ilvl w:val="0"/>
          <w:numId w:val="12"/>
        </w:numPr>
        <w:spacing w:before="120"/>
        <w:ind w:left="1440" w:right="720"/>
        <w:jc w:val="both"/>
        <w:rPr>
          <w:rFonts w:ascii="Calibri" w:hAnsi="Calibri"/>
          <w:sz w:val="22"/>
          <w:szCs w:val="22"/>
        </w:rPr>
      </w:pPr>
      <w:r>
        <w:rPr>
          <w:rFonts w:ascii="Calibri" w:hAnsi="Calibri"/>
          <w:i/>
          <w:sz w:val="22"/>
          <w:szCs w:val="22"/>
        </w:rPr>
        <w:lastRenderedPageBreak/>
        <w:t>Purpose of Debrief Conference</w:t>
      </w:r>
      <w:r>
        <w:rPr>
          <w:rFonts w:ascii="Calibri" w:hAnsi="Calibri"/>
          <w:sz w:val="22"/>
          <w:szCs w:val="22"/>
        </w:rPr>
        <w:t xml:space="preserve">:  </w:t>
      </w:r>
      <w:r w:rsidRPr="00266FCB">
        <w:rPr>
          <w:rFonts w:ascii="Calibri" w:hAnsi="Calibri"/>
          <w:sz w:val="22"/>
          <w:szCs w:val="22"/>
        </w:rPr>
        <w:t xml:space="preserve">Any bidder who has submitted a timely bid response may request a </w:t>
      </w:r>
      <w:r w:rsidR="00E43B0F">
        <w:rPr>
          <w:rFonts w:ascii="Calibri" w:hAnsi="Calibri"/>
          <w:sz w:val="22"/>
          <w:szCs w:val="22"/>
        </w:rPr>
        <w:t>D</w:t>
      </w:r>
      <w:r w:rsidRPr="00266FCB">
        <w:rPr>
          <w:rFonts w:ascii="Calibri" w:hAnsi="Calibri"/>
          <w:sz w:val="22"/>
          <w:szCs w:val="22"/>
        </w:rPr>
        <w:t xml:space="preserve">ebrief </w:t>
      </w:r>
      <w:r w:rsidR="00E43B0F">
        <w:rPr>
          <w:rFonts w:ascii="Calibri" w:hAnsi="Calibri"/>
          <w:sz w:val="22"/>
          <w:szCs w:val="22"/>
        </w:rPr>
        <w:t>C</w:t>
      </w:r>
      <w:r w:rsidRPr="00266FCB">
        <w:rPr>
          <w:rFonts w:ascii="Calibri" w:hAnsi="Calibri"/>
          <w:sz w:val="22"/>
          <w:szCs w:val="22"/>
        </w:rPr>
        <w:t xml:space="preserve">onference (see </w:t>
      </w:r>
      <w:r w:rsidRPr="00266FCB">
        <w:rPr>
          <w:rFonts w:ascii="Calibri" w:hAnsi="Calibri"/>
          <w:i/>
          <w:sz w:val="22"/>
          <w:szCs w:val="22"/>
        </w:rPr>
        <w:t>Form and Substance, and Other</w:t>
      </w:r>
      <w:r w:rsidRPr="00266FCB">
        <w:rPr>
          <w:rFonts w:ascii="Calibri" w:hAnsi="Calibri"/>
          <w:sz w:val="22"/>
          <w:szCs w:val="22"/>
        </w:rPr>
        <w:t xml:space="preserve"> below).  A </w:t>
      </w:r>
      <w:r w:rsidR="000E2139">
        <w:rPr>
          <w:rFonts w:ascii="Calibri" w:hAnsi="Calibri"/>
          <w:sz w:val="22"/>
          <w:szCs w:val="22"/>
        </w:rPr>
        <w:t>D</w:t>
      </w:r>
      <w:r w:rsidRPr="00266FCB">
        <w:rPr>
          <w:rFonts w:ascii="Calibri" w:hAnsi="Calibri"/>
          <w:sz w:val="22"/>
          <w:szCs w:val="22"/>
        </w:rPr>
        <w:t xml:space="preserve">ebrief </w:t>
      </w:r>
      <w:r w:rsidR="00E43B0F">
        <w:rPr>
          <w:rFonts w:ascii="Calibri" w:hAnsi="Calibri"/>
          <w:sz w:val="22"/>
          <w:szCs w:val="22"/>
        </w:rPr>
        <w:t>C</w:t>
      </w:r>
      <w:r w:rsidRPr="00266FCB">
        <w:rPr>
          <w:rFonts w:ascii="Calibri" w:hAnsi="Calibri"/>
          <w:sz w:val="22"/>
          <w:szCs w:val="22"/>
        </w:rPr>
        <w:t xml:space="preserve">onference provides an opportunity for the bidder to meet with </w:t>
      </w:r>
      <w:r w:rsidR="000D70C0">
        <w:rPr>
          <w:rFonts w:ascii="Calibri" w:hAnsi="Calibri"/>
          <w:sz w:val="22"/>
          <w:szCs w:val="22"/>
        </w:rPr>
        <w:t>Enterprise Services</w:t>
      </w:r>
      <w:r w:rsidRPr="00266FCB">
        <w:rPr>
          <w:rFonts w:ascii="Calibri" w:hAnsi="Calibri"/>
          <w:sz w:val="22"/>
          <w:szCs w:val="22"/>
        </w:rPr>
        <w:t xml:space="preserve"> to discuss its bid and evaluation.</w:t>
      </w:r>
    </w:p>
    <w:p w14:paraId="3266A9B1" w14:textId="5ED6BC53" w:rsidR="00E01739"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Requesting a Debrief Conference</w:t>
      </w:r>
      <w:r w:rsidR="00E01739">
        <w:rPr>
          <w:rFonts w:ascii="Calibri" w:hAnsi="Calibri"/>
          <w:sz w:val="22"/>
          <w:szCs w:val="22"/>
        </w:rPr>
        <w:t xml:space="preserve">:  </w:t>
      </w:r>
      <w:r w:rsidRPr="00266FCB">
        <w:rPr>
          <w:rFonts w:ascii="Calibri" w:hAnsi="Calibri"/>
          <w:sz w:val="22"/>
          <w:szCs w:val="22"/>
          <w:lang w:val="x-none"/>
        </w:rPr>
        <w:t>The request for a</w:t>
      </w:r>
      <w:r w:rsidR="00804E9E">
        <w:rPr>
          <w:rFonts w:ascii="Calibri" w:hAnsi="Calibri"/>
          <w:sz w:val="22"/>
          <w:szCs w:val="22"/>
        </w:rPr>
        <w:t xml:space="preserve"> Debrief Conference </w:t>
      </w:r>
      <w:r w:rsidRPr="00266FCB">
        <w:rPr>
          <w:rFonts w:ascii="Calibri" w:hAnsi="Calibri"/>
          <w:sz w:val="22"/>
          <w:szCs w:val="22"/>
          <w:lang w:val="x-none"/>
        </w:rPr>
        <w:t xml:space="preserve">must be made in writing via email to the </w:t>
      </w:r>
      <w:r w:rsidR="00804E9E">
        <w:rPr>
          <w:rFonts w:ascii="Calibri" w:hAnsi="Calibri"/>
          <w:sz w:val="22"/>
          <w:szCs w:val="22"/>
        </w:rPr>
        <w:t xml:space="preserve">Procurement Coordinator </w:t>
      </w:r>
      <w:r w:rsidRPr="00266FCB">
        <w:rPr>
          <w:rFonts w:ascii="Calibri" w:hAnsi="Calibri"/>
          <w:sz w:val="22"/>
          <w:szCs w:val="22"/>
          <w:lang w:val="x-none"/>
        </w:rPr>
        <w:t xml:space="preserve">and received within three </w:t>
      </w:r>
      <w:r>
        <w:rPr>
          <w:rFonts w:ascii="Calibri" w:hAnsi="Calibri"/>
          <w:sz w:val="22"/>
          <w:szCs w:val="22"/>
        </w:rPr>
        <w:t xml:space="preserve">(3) </w:t>
      </w:r>
      <w:r w:rsidRPr="00266FCB">
        <w:rPr>
          <w:rFonts w:ascii="Calibri" w:hAnsi="Calibri"/>
          <w:sz w:val="22"/>
          <w:szCs w:val="22"/>
          <w:lang w:val="x-none"/>
        </w:rPr>
        <w:t>business days after the announcement of the Apparent Successful Bidder.</w:t>
      </w:r>
      <w:r>
        <w:rPr>
          <w:rFonts w:ascii="Calibri" w:hAnsi="Calibri"/>
          <w:sz w:val="22"/>
          <w:szCs w:val="22"/>
        </w:rPr>
        <w:t xml:space="preserve">  </w:t>
      </w:r>
      <w:r w:rsidRPr="00266FCB">
        <w:rPr>
          <w:rFonts w:ascii="Calibri" w:hAnsi="Calibri"/>
          <w:sz w:val="22"/>
          <w:szCs w:val="22"/>
          <w:lang w:val="x-none"/>
        </w:rPr>
        <w:t xml:space="preserve">Debrief conferences may be conducted either in person at the </w:t>
      </w:r>
      <w:r>
        <w:rPr>
          <w:rFonts w:ascii="Calibri" w:hAnsi="Calibri"/>
          <w:sz w:val="22"/>
          <w:szCs w:val="22"/>
        </w:rPr>
        <w:t>Enterprise Services</w:t>
      </w:r>
      <w:r w:rsidRPr="00266FCB">
        <w:rPr>
          <w:rFonts w:ascii="Calibri" w:hAnsi="Calibri"/>
          <w:sz w:val="22"/>
          <w:szCs w:val="22"/>
        </w:rPr>
        <w:t xml:space="preserve"> </w:t>
      </w:r>
      <w:r>
        <w:rPr>
          <w:rFonts w:ascii="Calibri" w:hAnsi="Calibri"/>
          <w:sz w:val="22"/>
          <w:szCs w:val="22"/>
        </w:rPr>
        <w:t>offices</w:t>
      </w:r>
      <w:r w:rsidRPr="00266FCB">
        <w:rPr>
          <w:rFonts w:ascii="Calibri" w:hAnsi="Calibri"/>
          <w:sz w:val="22"/>
          <w:szCs w:val="22"/>
          <w:lang w:val="x-none"/>
        </w:rPr>
        <w:t xml:space="preserve"> in Olympia, Wash</w:t>
      </w:r>
      <w:r>
        <w:rPr>
          <w:rFonts w:ascii="Calibri" w:hAnsi="Calibri"/>
          <w:sz w:val="22"/>
          <w:szCs w:val="22"/>
        </w:rPr>
        <w:t>ington</w:t>
      </w:r>
      <w:r w:rsidRPr="00266FCB">
        <w:rPr>
          <w:rFonts w:ascii="Calibri" w:hAnsi="Calibri"/>
          <w:sz w:val="22"/>
          <w:szCs w:val="22"/>
          <w:lang w:val="x-none"/>
        </w:rPr>
        <w:t xml:space="preserve">, or by telephone, as determined by </w:t>
      </w:r>
      <w:r>
        <w:rPr>
          <w:rFonts w:ascii="Calibri" w:hAnsi="Calibri"/>
          <w:sz w:val="22"/>
          <w:szCs w:val="22"/>
        </w:rPr>
        <w:t>Enterprise Services</w:t>
      </w:r>
      <w:r w:rsidRPr="00266FCB">
        <w:rPr>
          <w:rFonts w:ascii="Calibri" w:hAnsi="Calibri"/>
          <w:sz w:val="22"/>
          <w:szCs w:val="22"/>
          <w:lang w:val="x-none"/>
        </w:rPr>
        <w:t xml:space="preserve">, and may be limited by </w:t>
      </w:r>
      <w:r>
        <w:rPr>
          <w:rFonts w:ascii="Calibri" w:hAnsi="Calibri"/>
          <w:sz w:val="22"/>
          <w:szCs w:val="22"/>
        </w:rPr>
        <w:t>Enterprise Services</w:t>
      </w:r>
      <w:r w:rsidRPr="00266FCB">
        <w:rPr>
          <w:rFonts w:ascii="Calibri" w:hAnsi="Calibri"/>
          <w:sz w:val="22"/>
          <w:szCs w:val="22"/>
        </w:rPr>
        <w:t xml:space="preserve"> </w:t>
      </w:r>
      <w:r w:rsidRPr="00266FCB">
        <w:rPr>
          <w:rFonts w:ascii="Calibri" w:hAnsi="Calibri"/>
          <w:sz w:val="22"/>
          <w:szCs w:val="22"/>
          <w:lang w:val="x-none"/>
        </w:rPr>
        <w:t>to a specified period of time.</w:t>
      </w:r>
      <w:r>
        <w:rPr>
          <w:rFonts w:ascii="Calibri" w:hAnsi="Calibri"/>
          <w:sz w:val="22"/>
          <w:szCs w:val="22"/>
        </w:rPr>
        <w:t xml:space="preserve">  </w:t>
      </w:r>
      <w:r w:rsidRPr="00266FCB">
        <w:rPr>
          <w:rFonts w:ascii="Calibri" w:hAnsi="Calibri"/>
          <w:sz w:val="22"/>
          <w:szCs w:val="22"/>
          <w:lang w:val="x-none"/>
        </w:rPr>
        <w:t>The failure of a bidder to request a debrief within the specified time and attend a debrief conference constitutes a waiver of the right to submit a protest.</w:t>
      </w:r>
      <w:r w:rsidRPr="00266FCB">
        <w:rPr>
          <w:rFonts w:ascii="Calibri" w:hAnsi="Calibri"/>
          <w:sz w:val="22"/>
          <w:szCs w:val="22"/>
        </w:rPr>
        <w:t xml:space="preserve"> </w:t>
      </w:r>
      <w:r>
        <w:rPr>
          <w:rFonts w:ascii="Calibri" w:hAnsi="Calibri"/>
          <w:sz w:val="22"/>
          <w:szCs w:val="22"/>
        </w:rPr>
        <w:t xml:space="preserve"> </w:t>
      </w:r>
      <w:r w:rsidRPr="00266FCB">
        <w:rPr>
          <w:rFonts w:ascii="Calibri" w:hAnsi="Calibri"/>
          <w:sz w:val="22"/>
          <w:szCs w:val="22"/>
        </w:rPr>
        <w:t>Any issue, exception, addition, or omission not brought to the attention of the procurement coordinator before or during the debrief conference may be deemed waived for protest purposes.</w:t>
      </w:r>
    </w:p>
    <w:p w14:paraId="2788B508" w14:textId="77777777" w:rsidR="00E01739" w:rsidRDefault="00E01739" w:rsidP="00266FCB">
      <w:pPr>
        <w:rPr>
          <w:rFonts w:ascii="Calibri" w:hAnsi="Calibri"/>
          <w:b/>
          <w:sz w:val="22"/>
          <w:szCs w:val="22"/>
        </w:rPr>
      </w:pPr>
    </w:p>
    <w:p w14:paraId="4295C38E" w14:textId="77777777" w:rsidR="00CB5D16" w:rsidRPr="00DF72F6" w:rsidRDefault="00CB5D16" w:rsidP="00CB5D16">
      <w:pPr>
        <w:spacing w:after="120"/>
        <w:rPr>
          <w:rFonts w:ascii="Calibri" w:hAnsi="Calibri"/>
          <w:b/>
          <w:sz w:val="22"/>
          <w:szCs w:val="22"/>
        </w:rPr>
      </w:pPr>
      <w:r>
        <w:rPr>
          <w:rFonts w:ascii="Calibri" w:hAnsi="Calibri"/>
          <w:b/>
          <w:sz w:val="22"/>
          <w:szCs w:val="22"/>
        </w:rPr>
        <w:t>Protest</w:t>
      </w:r>
      <w:r w:rsidR="00DB5B43">
        <w:rPr>
          <w:rFonts w:ascii="Calibri" w:hAnsi="Calibri"/>
          <w:b/>
          <w:sz w:val="22"/>
          <w:szCs w:val="22"/>
        </w:rPr>
        <w:t>s</w:t>
      </w:r>
    </w:p>
    <w:p w14:paraId="067BFBA7" w14:textId="77777777" w:rsidR="00CB5D16" w:rsidRPr="000D70C0" w:rsidRDefault="000D70C0" w:rsidP="00266FCB">
      <w:pPr>
        <w:rPr>
          <w:rFonts w:ascii="Calibri" w:hAnsi="Calibri"/>
          <w:sz w:val="22"/>
          <w:szCs w:val="22"/>
        </w:rPr>
      </w:pPr>
      <w:r w:rsidRPr="000D70C0">
        <w:rPr>
          <w:rFonts w:ascii="Calibri" w:hAnsi="Calibri"/>
          <w:sz w:val="22"/>
          <w:szCs w:val="22"/>
        </w:rPr>
        <w:t xml:space="preserve">Following a Debrief Conference, a bidder may protest the award of the </w:t>
      </w:r>
      <w:r w:rsidR="003F10F9">
        <w:rPr>
          <w:rFonts w:ascii="Calibri" w:hAnsi="Calibri"/>
          <w:sz w:val="22"/>
          <w:szCs w:val="22"/>
        </w:rPr>
        <w:t>M</w:t>
      </w:r>
      <w:r w:rsidRPr="000D70C0">
        <w:rPr>
          <w:rFonts w:ascii="Calibri" w:hAnsi="Calibri"/>
          <w:sz w:val="22"/>
          <w:szCs w:val="22"/>
        </w:rPr>
        <w:t xml:space="preserve">aster </w:t>
      </w:r>
      <w:r w:rsidR="003F10F9">
        <w:rPr>
          <w:rFonts w:ascii="Calibri" w:hAnsi="Calibri"/>
          <w:sz w:val="22"/>
          <w:szCs w:val="22"/>
        </w:rPr>
        <w:t>C</w:t>
      </w:r>
      <w:r w:rsidRPr="000D70C0">
        <w:rPr>
          <w:rFonts w:ascii="Calibri" w:hAnsi="Calibri"/>
          <w:sz w:val="22"/>
          <w:szCs w:val="22"/>
        </w:rPr>
        <w:t>ontract.</w:t>
      </w:r>
    </w:p>
    <w:p w14:paraId="5D71D9B5" w14:textId="21CC7E43" w:rsidR="00E01739"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Criteria for a Protest</w:t>
      </w:r>
      <w:r w:rsidR="00E01739">
        <w:rPr>
          <w:rFonts w:ascii="Calibri" w:hAnsi="Calibri"/>
          <w:sz w:val="22"/>
          <w:szCs w:val="22"/>
        </w:rPr>
        <w:t xml:space="preserve">:  </w:t>
      </w:r>
      <w:r w:rsidRPr="00266FCB">
        <w:rPr>
          <w:rFonts w:ascii="Calibri" w:hAnsi="Calibri"/>
          <w:sz w:val="22"/>
          <w:szCs w:val="22"/>
          <w:lang w:val="x-none"/>
        </w:rPr>
        <w:t>A protest may be based only on one or more of the following:</w:t>
      </w:r>
      <w:r>
        <w:rPr>
          <w:rFonts w:ascii="Calibri" w:hAnsi="Calibri"/>
          <w:sz w:val="22"/>
          <w:szCs w:val="22"/>
        </w:rPr>
        <w:t xml:space="preserve"> </w:t>
      </w:r>
      <w:r w:rsidRPr="00266FCB">
        <w:rPr>
          <w:rFonts w:ascii="Calibri" w:hAnsi="Calibri"/>
          <w:sz w:val="22"/>
          <w:szCs w:val="22"/>
          <w:lang w:val="x-none"/>
        </w:rPr>
        <w:t xml:space="preserve"> </w:t>
      </w:r>
      <w:r>
        <w:rPr>
          <w:rFonts w:ascii="Calibri" w:hAnsi="Calibri"/>
          <w:sz w:val="22"/>
          <w:szCs w:val="22"/>
        </w:rPr>
        <w:t>(a) </w:t>
      </w:r>
      <w:r w:rsidRPr="000D70C0">
        <w:rPr>
          <w:rFonts w:ascii="Calibri" w:hAnsi="Calibri"/>
          <w:sz w:val="22"/>
          <w:szCs w:val="22"/>
          <w:lang w:val="x-none"/>
        </w:rPr>
        <w:t>Bias, discrimination</w:t>
      </w:r>
      <w:r w:rsidR="00DB5B43">
        <w:rPr>
          <w:rFonts w:ascii="Calibri" w:hAnsi="Calibri"/>
          <w:sz w:val="22"/>
          <w:szCs w:val="22"/>
        </w:rPr>
        <w:t>,</w:t>
      </w:r>
      <w:r w:rsidRPr="000D70C0">
        <w:rPr>
          <w:rFonts w:ascii="Calibri" w:hAnsi="Calibri"/>
          <w:sz w:val="22"/>
          <w:szCs w:val="22"/>
          <w:lang w:val="x-none"/>
        </w:rPr>
        <w:t xml:space="preserve"> or conflict of interest on the part of an evaluator;</w:t>
      </w:r>
      <w:r w:rsidRPr="000D70C0">
        <w:rPr>
          <w:rFonts w:ascii="Calibri" w:hAnsi="Calibri"/>
          <w:sz w:val="22"/>
          <w:szCs w:val="22"/>
        </w:rPr>
        <w:t xml:space="preserve"> (b) </w:t>
      </w:r>
      <w:r w:rsidRPr="000D70C0">
        <w:rPr>
          <w:rFonts w:ascii="Calibri" w:hAnsi="Calibri"/>
          <w:sz w:val="22"/>
          <w:szCs w:val="22"/>
          <w:lang w:val="x-none"/>
        </w:rPr>
        <w:t>Error in computing evaluation scores; or</w:t>
      </w:r>
      <w:r w:rsidRPr="000D70C0">
        <w:rPr>
          <w:rFonts w:ascii="Calibri" w:hAnsi="Calibri"/>
          <w:sz w:val="22"/>
          <w:szCs w:val="22"/>
        </w:rPr>
        <w:t xml:space="preserve"> (c) </w:t>
      </w:r>
      <w:r w:rsidRPr="000D70C0">
        <w:rPr>
          <w:rFonts w:ascii="Calibri" w:hAnsi="Calibri"/>
          <w:sz w:val="22"/>
          <w:szCs w:val="22"/>
          <w:lang w:val="x-none"/>
        </w:rPr>
        <w:t xml:space="preserve">Non-compliance with any procedures described in the </w:t>
      </w:r>
      <w:r w:rsidR="00A44BC4">
        <w:rPr>
          <w:rFonts w:ascii="Calibri" w:hAnsi="Calibri" w:cs="Arial"/>
          <w:sz w:val="22"/>
          <w:szCs w:val="22"/>
        </w:rPr>
        <w:t>Competitive</w:t>
      </w:r>
      <w:r w:rsidR="00223D22">
        <w:rPr>
          <w:rFonts w:ascii="Calibri" w:hAnsi="Calibri" w:cs="Arial"/>
          <w:sz w:val="22"/>
          <w:szCs w:val="22"/>
        </w:rPr>
        <w:t xml:space="preserve"> Solicitation</w:t>
      </w:r>
      <w:r w:rsidR="00DB5B43">
        <w:rPr>
          <w:rFonts w:ascii="Calibri" w:hAnsi="Calibri"/>
          <w:sz w:val="22"/>
          <w:szCs w:val="22"/>
        </w:rPr>
        <w:t>.</w:t>
      </w:r>
    </w:p>
    <w:p w14:paraId="73B9DCC0" w14:textId="1EDFB75F"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Initiating a Protest</w:t>
      </w:r>
      <w:r>
        <w:rPr>
          <w:rFonts w:ascii="Calibri" w:hAnsi="Calibri"/>
          <w:sz w:val="22"/>
          <w:szCs w:val="22"/>
        </w:rPr>
        <w:t xml:space="preserve">:  </w:t>
      </w:r>
      <w:r w:rsidR="00DB5B43" w:rsidRPr="00266FCB">
        <w:rPr>
          <w:rFonts w:ascii="Calibri" w:hAnsi="Calibri"/>
          <w:sz w:val="22"/>
          <w:szCs w:val="22"/>
          <w:lang w:val="x-none"/>
        </w:rPr>
        <w:t>Any bidder may protest an award to the A</w:t>
      </w:r>
      <w:r w:rsidR="003F10F9">
        <w:rPr>
          <w:rFonts w:ascii="Calibri" w:hAnsi="Calibri"/>
          <w:sz w:val="22"/>
          <w:szCs w:val="22"/>
        </w:rPr>
        <w:t>SB</w:t>
      </w:r>
      <w:r w:rsidR="00DB5B43" w:rsidRPr="00266FCB">
        <w:rPr>
          <w:rFonts w:ascii="Calibri" w:hAnsi="Calibri"/>
          <w:sz w:val="22"/>
          <w:szCs w:val="22"/>
          <w:lang w:val="x-none"/>
        </w:rPr>
        <w:t>.  A protest must:</w:t>
      </w:r>
      <w:r w:rsidR="00DB5B43">
        <w:rPr>
          <w:rFonts w:ascii="Calibri" w:hAnsi="Calibri"/>
          <w:sz w:val="22"/>
          <w:szCs w:val="22"/>
        </w:rPr>
        <w:t xml:space="preserve"> (a) </w:t>
      </w:r>
      <w:r w:rsidR="00DB5B43" w:rsidRPr="00266FCB">
        <w:rPr>
          <w:rFonts w:ascii="Calibri" w:hAnsi="Calibri"/>
          <w:sz w:val="22"/>
          <w:szCs w:val="22"/>
          <w:lang w:val="x-none"/>
        </w:rPr>
        <w:t xml:space="preserve">Be submitted to and received by the </w:t>
      </w:r>
      <w:r w:rsidR="00804E9E">
        <w:rPr>
          <w:rFonts w:ascii="Calibri" w:hAnsi="Calibri"/>
          <w:sz w:val="22"/>
          <w:szCs w:val="22"/>
        </w:rPr>
        <w:t>Procurement Coordinator</w:t>
      </w:r>
      <w:r w:rsidR="00DB5B43" w:rsidRPr="00266FCB">
        <w:rPr>
          <w:rFonts w:ascii="Calibri" w:hAnsi="Calibri"/>
          <w:sz w:val="22"/>
          <w:szCs w:val="22"/>
          <w:lang w:val="x-none"/>
        </w:rPr>
        <w:t xml:space="preserve">, </w:t>
      </w:r>
      <w:r w:rsidR="00DB5B43" w:rsidRPr="00266FCB">
        <w:rPr>
          <w:rFonts w:ascii="Calibri" w:hAnsi="Calibri"/>
          <w:sz w:val="22"/>
          <w:szCs w:val="22"/>
        </w:rPr>
        <w:t>within</w:t>
      </w:r>
      <w:r w:rsidR="00DB5B43" w:rsidRPr="00266FCB">
        <w:rPr>
          <w:rFonts w:ascii="Calibri" w:hAnsi="Calibri"/>
          <w:sz w:val="22"/>
          <w:szCs w:val="22"/>
          <w:lang w:val="x-none"/>
        </w:rPr>
        <w:t xml:space="preserve"> five </w:t>
      </w:r>
      <w:r w:rsidR="00DB5B43">
        <w:rPr>
          <w:rFonts w:ascii="Calibri" w:hAnsi="Calibri"/>
          <w:sz w:val="22"/>
          <w:szCs w:val="22"/>
        </w:rPr>
        <w:t xml:space="preserve">(5) </w:t>
      </w:r>
      <w:r w:rsidR="00DB5B43" w:rsidRPr="00266FCB">
        <w:rPr>
          <w:rFonts w:ascii="Calibri" w:hAnsi="Calibri"/>
          <w:sz w:val="22"/>
          <w:szCs w:val="22"/>
          <w:lang w:val="x-none"/>
        </w:rPr>
        <w:t>business days after the protesting bidder’s</w:t>
      </w:r>
      <w:r w:rsidR="00804E9E">
        <w:rPr>
          <w:rFonts w:ascii="Calibri" w:hAnsi="Calibri"/>
          <w:sz w:val="22"/>
          <w:szCs w:val="22"/>
        </w:rPr>
        <w:t xml:space="preserve"> Debriefing Conference </w:t>
      </w:r>
      <w:r w:rsidR="00DB5B43" w:rsidRPr="00266FCB">
        <w:rPr>
          <w:rFonts w:ascii="Calibri" w:hAnsi="Calibri"/>
          <w:sz w:val="22"/>
          <w:szCs w:val="22"/>
          <w:lang w:val="x-none"/>
        </w:rPr>
        <w:t xml:space="preserve">(see </w:t>
      </w:r>
      <w:r w:rsidR="00DB5B43" w:rsidRPr="00266FCB">
        <w:rPr>
          <w:rFonts w:ascii="Calibri" w:hAnsi="Calibri"/>
          <w:i/>
          <w:sz w:val="22"/>
          <w:szCs w:val="22"/>
          <w:lang w:val="x-none"/>
        </w:rPr>
        <w:t>Form and Substance, and Other</w:t>
      </w:r>
      <w:r w:rsidR="00DB5B43" w:rsidRPr="00266FCB">
        <w:rPr>
          <w:rFonts w:ascii="Calibri" w:hAnsi="Calibri"/>
          <w:sz w:val="22"/>
          <w:szCs w:val="22"/>
          <w:lang w:val="x-none"/>
        </w:rPr>
        <w:t xml:space="preserve"> below);</w:t>
      </w:r>
      <w:r w:rsidR="00DB5B43">
        <w:rPr>
          <w:rFonts w:ascii="Calibri" w:hAnsi="Calibri"/>
          <w:sz w:val="22"/>
          <w:szCs w:val="22"/>
        </w:rPr>
        <w:t xml:space="preserve"> (b) </w:t>
      </w:r>
      <w:r w:rsidR="00DB5B43" w:rsidRPr="00266FCB">
        <w:rPr>
          <w:rFonts w:ascii="Calibri" w:hAnsi="Calibri"/>
          <w:sz w:val="22"/>
          <w:szCs w:val="22"/>
          <w:lang w:val="x-none"/>
        </w:rPr>
        <w:t>Be in writing;</w:t>
      </w:r>
      <w:r w:rsidR="00DB5B43">
        <w:rPr>
          <w:rFonts w:ascii="Calibri" w:hAnsi="Calibri"/>
          <w:sz w:val="22"/>
          <w:szCs w:val="22"/>
        </w:rPr>
        <w:t xml:space="preserve"> (c) </w:t>
      </w:r>
      <w:r w:rsidR="00DB5B43" w:rsidRPr="00266FCB">
        <w:rPr>
          <w:rFonts w:ascii="Calibri" w:hAnsi="Calibri"/>
          <w:sz w:val="22"/>
          <w:szCs w:val="22"/>
          <w:lang w:val="x-none"/>
        </w:rPr>
        <w:t>Include a specific and complete statement of facts forming the basis of the protest; and</w:t>
      </w:r>
      <w:r w:rsidR="00DB5B43">
        <w:rPr>
          <w:rFonts w:ascii="Calibri" w:hAnsi="Calibri"/>
          <w:sz w:val="22"/>
          <w:szCs w:val="22"/>
        </w:rPr>
        <w:t xml:space="preserve"> (d) </w:t>
      </w:r>
      <w:r w:rsidR="00DB5B43" w:rsidRPr="00266FCB">
        <w:rPr>
          <w:rFonts w:ascii="Calibri" w:hAnsi="Calibri"/>
          <w:sz w:val="22"/>
          <w:szCs w:val="22"/>
          <w:lang w:val="x-none"/>
        </w:rPr>
        <w:t>Include a description of the relief or corrective action requested.</w:t>
      </w:r>
    </w:p>
    <w:p w14:paraId="3C56B673" w14:textId="77777777"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Protest Response</w:t>
      </w:r>
      <w:r>
        <w:rPr>
          <w:rFonts w:ascii="Calibri" w:hAnsi="Calibri"/>
          <w:sz w:val="22"/>
          <w:szCs w:val="22"/>
        </w:rPr>
        <w:t xml:space="preserve">:  </w:t>
      </w:r>
      <w:r w:rsidR="00DB5B43" w:rsidRPr="00266FCB">
        <w:rPr>
          <w:rFonts w:ascii="Calibri" w:hAnsi="Calibri"/>
          <w:sz w:val="22"/>
          <w:szCs w:val="22"/>
          <w:lang w:val="x-none"/>
        </w:rPr>
        <w:t xml:space="preserve">After reviewing the protest and available facts, </w:t>
      </w:r>
      <w:r w:rsidR="00DB5B43">
        <w:rPr>
          <w:rFonts w:ascii="Calibri" w:hAnsi="Calibri"/>
          <w:sz w:val="22"/>
          <w:szCs w:val="22"/>
        </w:rPr>
        <w:t>Enterprise Services</w:t>
      </w:r>
      <w:r w:rsidR="00DB5B43" w:rsidRPr="00266FCB">
        <w:rPr>
          <w:rFonts w:ascii="Calibri" w:hAnsi="Calibri"/>
          <w:sz w:val="22"/>
          <w:szCs w:val="22"/>
          <w:lang w:val="x-none"/>
        </w:rPr>
        <w:t xml:space="preserve"> will issue a written response within </w:t>
      </w:r>
      <w:r w:rsidR="00DB5B43">
        <w:rPr>
          <w:rFonts w:ascii="Calibri" w:hAnsi="Calibri"/>
          <w:sz w:val="22"/>
          <w:szCs w:val="22"/>
        </w:rPr>
        <w:t>ten (</w:t>
      </w:r>
      <w:r w:rsidR="00DB5B43" w:rsidRPr="00266FCB">
        <w:rPr>
          <w:rFonts w:ascii="Calibri" w:hAnsi="Calibri"/>
          <w:sz w:val="22"/>
          <w:szCs w:val="22"/>
          <w:lang w:val="x-none"/>
        </w:rPr>
        <w:t>10</w:t>
      </w:r>
      <w:r w:rsidR="00DB5B43">
        <w:rPr>
          <w:rFonts w:ascii="Calibri" w:hAnsi="Calibri"/>
          <w:sz w:val="22"/>
          <w:szCs w:val="22"/>
        </w:rPr>
        <w:t>)</w:t>
      </w:r>
      <w:r w:rsidR="00DB5B43" w:rsidRPr="00266FCB">
        <w:rPr>
          <w:rFonts w:ascii="Calibri" w:hAnsi="Calibri"/>
          <w:sz w:val="22"/>
          <w:szCs w:val="22"/>
          <w:lang w:val="x-none"/>
        </w:rPr>
        <w:t xml:space="preserve"> business days from receipt of the protest, unless additional time is needed.</w:t>
      </w:r>
    </w:p>
    <w:p w14:paraId="65A227A0" w14:textId="77777777" w:rsidR="000D70C0" w:rsidRDefault="000D70C0" w:rsidP="00363FF0">
      <w:pPr>
        <w:numPr>
          <w:ilvl w:val="0"/>
          <w:numId w:val="12"/>
        </w:numPr>
        <w:spacing w:before="120"/>
        <w:ind w:left="1440" w:right="720"/>
        <w:jc w:val="both"/>
        <w:rPr>
          <w:rFonts w:ascii="Calibri" w:hAnsi="Calibri"/>
          <w:sz w:val="22"/>
          <w:szCs w:val="22"/>
        </w:rPr>
      </w:pPr>
      <w:r>
        <w:rPr>
          <w:rFonts w:ascii="Calibri" w:hAnsi="Calibri"/>
          <w:i/>
          <w:sz w:val="22"/>
          <w:szCs w:val="22"/>
        </w:rPr>
        <w:t>Decision is Final</w:t>
      </w:r>
      <w:r>
        <w:rPr>
          <w:rFonts w:ascii="Calibri" w:hAnsi="Calibri"/>
          <w:sz w:val="22"/>
          <w:szCs w:val="22"/>
        </w:rPr>
        <w:t xml:space="preserve">:  </w:t>
      </w:r>
      <w:r w:rsidR="00DB5B43" w:rsidRPr="00266FCB">
        <w:rPr>
          <w:rFonts w:ascii="Calibri" w:hAnsi="Calibri"/>
          <w:sz w:val="22"/>
          <w:szCs w:val="22"/>
          <w:lang w:val="x-none"/>
        </w:rPr>
        <w:t xml:space="preserve">The protest decision is final and not subject to administrative appeal.  If the protesting bidder does not accept </w:t>
      </w:r>
      <w:r w:rsidR="00E43B0F">
        <w:rPr>
          <w:rFonts w:ascii="Calibri" w:hAnsi="Calibri"/>
          <w:sz w:val="22"/>
          <w:szCs w:val="22"/>
        </w:rPr>
        <w:t>Enterprise Services’</w:t>
      </w:r>
      <w:r w:rsidR="00DB5B43" w:rsidRPr="00266FCB">
        <w:rPr>
          <w:rFonts w:ascii="Calibri" w:hAnsi="Calibri"/>
          <w:sz w:val="22"/>
          <w:szCs w:val="22"/>
          <w:lang w:val="x-none"/>
        </w:rPr>
        <w:t xml:space="preserve"> protest response, the bidder may seek relief </w:t>
      </w:r>
      <w:r w:rsidR="00DB5B43">
        <w:rPr>
          <w:rFonts w:ascii="Calibri" w:hAnsi="Calibri"/>
          <w:sz w:val="22"/>
          <w:szCs w:val="22"/>
        </w:rPr>
        <w:t xml:space="preserve">in </w:t>
      </w:r>
      <w:r w:rsidR="00DB5B43" w:rsidRPr="00266FCB">
        <w:rPr>
          <w:rFonts w:ascii="Calibri" w:hAnsi="Calibri"/>
          <w:sz w:val="22"/>
          <w:szCs w:val="22"/>
          <w:lang w:val="x-none"/>
        </w:rPr>
        <w:t>Thurston County</w:t>
      </w:r>
      <w:r w:rsidR="00DB5B43">
        <w:rPr>
          <w:rFonts w:ascii="Calibri" w:hAnsi="Calibri"/>
          <w:sz w:val="22"/>
          <w:szCs w:val="22"/>
        </w:rPr>
        <w:t xml:space="preserve"> Superior Court</w:t>
      </w:r>
      <w:r w:rsidR="00DB5B43" w:rsidRPr="00266FCB">
        <w:rPr>
          <w:rFonts w:ascii="Calibri" w:hAnsi="Calibri"/>
          <w:sz w:val="22"/>
          <w:szCs w:val="22"/>
          <w:lang w:val="x-none"/>
        </w:rPr>
        <w:t>.</w:t>
      </w:r>
    </w:p>
    <w:p w14:paraId="18D71AC4" w14:textId="77777777" w:rsidR="00DB5B43" w:rsidRPr="0095197A" w:rsidRDefault="00DB5B43" w:rsidP="00DB5B43">
      <w:pPr>
        <w:rPr>
          <w:rFonts w:ascii="Calibri" w:hAnsi="Calibri"/>
          <w:sz w:val="22"/>
          <w:szCs w:val="22"/>
        </w:rPr>
      </w:pPr>
    </w:p>
    <w:p w14:paraId="0F2A8B6D" w14:textId="77777777" w:rsidR="00DB5B43" w:rsidRPr="00DF72F6" w:rsidRDefault="00DB5B43" w:rsidP="0095197A">
      <w:pPr>
        <w:keepNext/>
        <w:keepLines/>
        <w:spacing w:after="120"/>
        <w:rPr>
          <w:rFonts w:ascii="Calibri" w:hAnsi="Calibri"/>
          <w:b/>
          <w:sz w:val="22"/>
          <w:szCs w:val="22"/>
        </w:rPr>
      </w:pPr>
      <w:r>
        <w:rPr>
          <w:rFonts w:ascii="Calibri" w:hAnsi="Calibri"/>
          <w:b/>
          <w:sz w:val="22"/>
          <w:szCs w:val="22"/>
        </w:rPr>
        <w:t>Communication During Complaints, Debriefs, and Protests</w:t>
      </w:r>
    </w:p>
    <w:p w14:paraId="6E338D3E" w14:textId="3D14883D" w:rsidR="00266FCB" w:rsidRPr="00266FCB" w:rsidRDefault="00DB5B43" w:rsidP="0095197A">
      <w:pPr>
        <w:keepNext/>
        <w:keepLines/>
        <w:rPr>
          <w:rFonts w:ascii="Calibri" w:hAnsi="Calibri"/>
          <w:sz w:val="22"/>
          <w:szCs w:val="22"/>
        </w:rPr>
      </w:pPr>
      <w:r w:rsidRPr="00266FCB">
        <w:rPr>
          <w:rFonts w:ascii="Calibri" w:hAnsi="Calibri"/>
          <w:sz w:val="22"/>
          <w:szCs w:val="22"/>
          <w:lang w:val="x-none"/>
        </w:rPr>
        <w:t xml:space="preserve">All communications about </w:t>
      </w:r>
      <w:r>
        <w:rPr>
          <w:rFonts w:ascii="Calibri" w:hAnsi="Calibri"/>
          <w:sz w:val="22"/>
          <w:szCs w:val="22"/>
        </w:rPr>
        <w:t xml:space="preserve">this </w:t>
      </w:r>
      <w:r w:rsidR="00A44BC4">
        <w:rPr>
          <w:rFonts w:ascii="Calibri" w:hAnsi="Calibri" w:cs="Arial"/>
          <w:sz w:val="22"/>
          <w:szCs w:val="22"/>
        </w:rPr>
        <w:t>Competitive</w:t>
      </w:r>
      <w:r w:rsidR="00223D22">
        <w:rPr>
          <w:rFonts w:ascii="Calibri" w:hAnsi="Calibri" w:cs="Arial"/>
          <w:sz w:val="22"/>
          <w:szCs w:val="22"/>
        </w:rPr>
        <w:t xml:space="preserve"> Solicitation</w:t>
      </w:r>
      <w:r>
        <w:rPr>
          <w:rFonts w:ascii="Calibri" w:hAnsi="Calibri"/>
          <w:sz w:val="22"/>
          <w:szCs w:val="22"/>
        </w:rPr>
        <w:t>, including complaints, debriefs, and protests,</w:t>
      </w:r>
      <w:r w:rsidRPr="00266FCB">
        <w:rPr>
          <w:rFonts w:ascii="Calibri" w:hAnsi="Calibri"/>
          <w:sz w:val="22"/>
          <w:szCs w:val="22"/>
          <w:lang w:val="x-none"/>
        </w:rPr>
        <w:t xml:space="preserve"> must be addressed to the </w:t>
      </w:r>
      <w:r w:rsidR="00804E9E">
        <w:rPr>
          <w:rFonts w:ascii="Calibri" w:hAnsi="Calibri"/>
          <w:sz w:val="22"/>
          <w:szCs w:val="22"/>
        </w:rPr>
        <w:t xml:space="preserve">Procurement Coordinator </w:t>
      </w:r>
      <w:r>
        <w:rPr>
          <w:rFonts w:ascii="Calibri" w:hAnsi="Calibri"/>
          <w:sz w:val="22"/>
          <w:szCs w:val="22"/>
        </w:rPr>
        <w:t>unless otherwise directed</w:t>
      </w:r>
      <w:r w:rsidRPr="00266FCB">
        <w:rPr>
          <w:rFonts w:ascii="Calibri" w:hAnsi="Calibri"/>
          <w:sz w:val="22"/>
          <w:szCs w:val="22"/>
          <w:lang w:val="x-none"/>
        </w:rPr>
        <w:t>.</w:t>
      </w:r>
    </w:p>
    <w:p w14:paraId="4ABE69A6" w14:textId="26BB6ABB" w:rsidR="00DB5B43" w:rsidRDefault="00DB5B43" w:rsidP="00363FF0">
      <w:pPr>
        <w:numPr>
          <w:ilvl w:val="0"/>
          <w:numId w:val="12"/>
        </w:numPr>
        <w:spacing w:before="120"/>
        <w:ind w:left="1440" w:right="720"/>
        <w:jc w:val="both"/>
        <w:rPr>
          <w:rFonts w:ascii="Calibri" w:hAnsi="Calibri"/>
          <w:sz w:val="22"/>
          <w:szCs w:val="22"/>
        </w:rPr>
      </w:pPr>
      <w:r>
        <w:rPr>
          <w:rFonts w:ascii="Calibri" w:hAnsi="Calibri"/>
          <w:i/>
          <w:sz w:val="22"/>
          <w:szCs w:val="22"/>
        </w:rPr>
        <w:t>Form, Substance, &amp; Other</w:t>
      </w:r>
      <w:r>
        <w:rPr>
          <w:rFonts w:ascii="Calibri" w:hAnsi="Calibri"/>
          <w:sz w:val="22"/>
          <w:szCs w:val="22"/>
        </w:rPr>
        <w:t>:  All complaints, requests for debrief, and protests must (a) </w:t>
      </w:r>
      <w:r w:rsidRPr="00DB5B43">
        <w:rPr>
          <w:rFonts w:ascii="Calibri" w:hAnsi="Calibri"/>
          <w:sz w:val="22"/>
          <w:szCs w:val="22"/>
        </w:rPr>
        <w:t>Be in writing; (b) Be signed by the complaining or protesting bidder or an authorized agent, unless sent by email; (c) Be delivered within the time frame(s) outlined herein; (</w:t>
      </w:r>
      <w:r w:rsidR="009B6D16">
        <w:rPr>
          <w:rFonts w:ascii="Calibri" w:hAnsi="Calibri"/>
          <w:sz w:val="22"/>
          <w:szCs w:val="22"/>
        </w:rPr>
        <w:t>d</w:t>
      </w:r>
      <w:r w:rsidRPr="00DB5B43">
        <w:rPr>
          <w:rFonts w:ascii="Calibri" w:hAnsi="Calibri"/>
          <w:sz w:val="22"/>
          <w:szCs w:val="22"/>
        </w:rPr>
        <w:t>) Identify the solicitation number; (</w:t>
      </w:r>
      <w:r w:rsidR="009B6D16">
        <w:rPr>
          <w:rFonts w:ascii="Calibri" w:hAnsi="Calibri"/>
          <w:sz w:val="22"/>
          <w:szCs w:val="22"/>
        </w:rPr>
        <w:t>e</w:t>
      </w:r>
      <w:r w:rsidRPr="00DB5B43">
        <w:rPr>
          <w:rFonts w:ascii="Calibri" w:hAnsi="Calibri"/>
          <w:sz w:val="22"/>
          <w:szCs w:val="22"/>
        </w:rPr>
        <w:t>) Conspicuously state “Complaint,” “Debrief” or “Protest” in any subject line of any correspondence or email</w:t>
      </w:r>
      <w:r w:rsidR="003F10F9">
        <w:rPr>
          <w:rFonts w:ascii="Calibri" w:hAnsi="Calibri"/>
          <w:sz w:val="22"/>
          <w:szCs w:val="22"/>
        </w:rPr>
        <w:t>,</w:t>
      </w:r>
      <w:r w:rsidRPr="00DB5B43">
        <w:rPr>
          <w:rFonts w:ascii="Calibri" w:hAnsi="Calibri"/>
          <w:sz w:val="22"/>
          <w:szCs w:val="22"/>
        </w:rPr>
        <w:t xml:space="preserve"> and (</w:t>
      </w:r>
      <w:r w:rsidR="009B6D16">
        <w:rPr>
          <w:rFonts w:ascii="Calibri" w:hAnsi="Calibri"/>
          <w:sz w:val="22"/>
          <w:szCs w:val="22"/>
        </w:rPr>
        <w:t>f</w:t>
      </w:r>
      <w:r w:rsidRPr="00DB5B43">
        <w:rPr>
          <w:rFonts w:ascii="Calibri" w:hAnsi="Calibri"/>
          <w:sz w:val="22"/>
          <w:szCs w:val="22"/>
        </w:rPr>
        <w:t>) Be sent to the addres</w:t>
      </w:r>
      <w:r>
        <w:rPr>
          <w:rFonts w:ascii="Calibri" w:hAnsi="Calibri"/>
          <w:sz w:val="22"/>
          <w:szCs w:val="22"/>
        </w:rPr>
        <w:t>s identified in the table below.</w:t>
      </w:r>
    </w:p>
    <w:p w14:paraId="05E7F554" w14:textId="77777777" w:rsidR="00DB5B43" w:rsidRDefault="00DB5B43" w:rsidP="00363FF0">
      <w:pPr>
        <w:numPr>
          <w:ilvl w:val="0"/>
          <w:numId w:val="12"/>
        </w:numPr>
        <w:spacing w:before="120"/>
        <w:ind w:left="1440" w:right="720"/>
        <w:jc w:val="both"/>
        <w:rPr>
          <w:rFonts w:ascii="Calibri" w:hAnsi="Calibri"/>
          <w:sz w:val="22"/>
          <w:szCs w:val="22"/>
        </w:rPr>
      </w:pPr>
      <w:r>
        <w:rPr>
          <w:rFonts w:ascii="Calibri" w:hAnsi="Calibri"/>
          <w:i/>
          <w:sz w:val="22"/>
          <w:szCs w:val="22"/>
        </w:rPr>
        <w:t>Complaints &amp; Protests</w:t>
      </w:r>
      <w:r w:rsidRPr="00DB5B43">
        <w:rPr>
          <w:rFonts w:ascii="Calibri" w:hAnsi="Calibri"/>
          <w:sz w:val="22"/>
          <w:szCs w:val="22"/>
        </w:rPr>
        <w:t>:</w:t>
      </w:r>
      <w:r>
        <w:rPr>
          <w:rFonts w:ascii="Calibri" w:hAnsi="Calibri"/>
          <w:sz w:val="22"/>
          <w:szCs w:val="22"/>
        </w:rPr>
        <w:t xml:space="preserve">  All complaints and protests must (a) </w:t>
      </w:r>
      <w:r w:rsidRPr="00DB5B43">
        <w:rPr>
          <w:rFonts w:ascii="Calibri" w:hAnsi="Calibri"/>
          <w:sz w:val="22"/>
          <w:szCs w:val="22"/>
        </w:rPr>
        <w:t xml:space="preserve">State all facts and arguments on which the complaining or protesting bidder is relying as the basis </w:t>
      </w:r>
      <w:r w:rsidRPr="00DB5B43">
        <w:rPr>
          <w:rFonts w:ascii="Calibri" w:hAnsi="Calibri"/>
          <w:sz w:val="22"/>
          <w:szCs w:val="22"/>
        </w:rPr>
        <w:lastRenderedPageBreak/>
        <w:t>for its action; and (b) Include any relevant documentation or other supporting evidence.</w:t>
      </w:r>
    </w:p>
    <w:p w14:paraId="2EBB39D6" w14:textId="77777777" w:rsidR="00DB5B43" w:rsidRDefault="00DB5B43" w:rsidP="00266FCB">
      <w:pPr>
        <w:rPr>
          <w:rFonts w:ascii="Calibri" w:hAnsi="Calibri"/>
          <w:sz w:val="22"/>
          <w:szCs w:val="22"/>
        </w:rPr>
      </w:pPr>
    </w:p>
    <w:p w14:paraId="5FA6818F" w14:textId="77777777" w:rsidR="00DB5B43" w:rsidRPr="00DF72F6" w:rsidRDefault="00DB5B43" w:rsidP="00DB5B43">
      <w:pPr>
        <w:spacing w:after="120"/>
        <w:rPr>
          <w:rFonts w:ascii="Calibri" w:hAnsi="Calibri"/>
          <w:b/>
          <w:sz w:val="22"/>
          <w:szCs w:val="22"/>
        </w:rPr>
      </w:pPr>
      <w:r w:rsidRPr="00266FCB">
        <w:rPr>
          <w:rFonts w:ascii="Calibri" w:hAnsi="Calibri"/>
          <w:b/>
          <w:sz w:val="22"/>
          <w:szCs w:val="22"/>
        </w:rPr>
        <w:t xml:space="preserve">How to contact </w:t>
      </w:r>
      <w:r>
        <w:rPr>
          <w:rFonts w:ascii="Calibri" w:hAnsi="Calibri"/>
          <w:b/>
          <w:sz w:val="22"/>
          <w:szCs w:val="22"/>
        </w:rPr>
        <w:t>Enterprise Services</w:t>
      </w:r>
    </w:p>
    <w:tbl>
      <w:tblPr>
        <w:tblW w:w="0" w:type="auto"/>
        <w:tblInd w:w="72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110"/>
        <w:gridCol w:w="4170"/>
      </w:tblGrid>
      <w:tr w:rsidR="00266FCB" w:rsidRPr="00266FCB" w14:paraId="56826420" w14:textId="77777777" w:rsidTr="000D70C0">
        <w:tc>
          <w:tcPr>
            <w:tcW w:w="8280" w:type="dxa"/>
            <w:gridSpan w:val="2"/>
            <w:tcBorders>
              <w:top w:val="nil"/>
              <w:left w:val="nil"/>
              <w:bottom w:val="nil"/>
              <w:right w:val="nil"/>
            </w:tcBorders>
          </w:tcPr>
          <w:p w14:paraId="11C53B58" w14:textId="77777777" w:rsidR="00266FCB" w:rsidRPr="00266FCB" w:rsidRDefault="00266FCB" w:rsidP="00ED370F">
            <w:pPr>
              <w:ind w:right="474"/>
              <w:rPr>
                <w:rFonts w:ascii="Calibri" w:hAnsi="Calibri"/>
                <w:b/>
                <w:sz w:val="22"/>
                <w:szCs w:val="22"/>
              </w:rPr>
            </w:pPr>
            <w:r w:rsidRPr="00266FCB">
              <w:rPr>
                <w:rFonts w:ascii="Calibri" w:hAnsi="Calibri"/>
                <w:sz w:val="22"/>
                <w:szCs w:val="22"/>
              </w:rPr>
              <w:br w:type="page"/>
            </w:r>
            <w:r w:rsidR="00ED370F">
              <w:rPr>
                <w:rFonts w:ascii="Calibri" w:hAnsi="Calibri"/>
                <w:b/>
                <w:sz w:val="22"/>
                <w:szCs w:val="22"/>
              </w:rPr>
              <w:t>Complaint</w:t>
            </w:r>
          </w:p>
        </w:tc>
      </w:tr>
      <w:tr w:rsidR="00266FCB" w:rsidRPr="00266FCB" w14:paraId="2D71D7AE" w14:textId="77777777" w:rsidTr="000D70C0">
        <w:tc>
          <w:tcPr>
            <w:tcW w:w="4110" w:type="dxa"/>
            <w:tcBorders>
              <w:top w:val="nil"/>
              <w:left w:val="nil"/>
              <w:bottom w:val="nil"/>
              <w:right w:val="nil"/>
            </w:tcBorders>
          </w:tcPr>
          <w:p w14:paraId="63481290" w14:textId="77777777" w:rsidR="00266FCB" w:rsidRPr="00266FCB" w:rsidRDefault="00266FCB" w:rsidP="00266FCB">
            <w:pPr>
              <w:ind w:right="474"/>
              <w:rPr>
                <w:rFonts w:ascii="Calibri" w:hAnsi="Calibri"/>
                <w:b/>
                <w:sz w:val="22"/>
                <w:szCs w:val="22"/>
              </w:rPr>
            </w:pPr>
            <w:r w:rsidRPr="00266FCB">
              <w:rPr>
                <w:rFonts w:ascii="Calibri" w:hAnsi="Calibri"/>
                <w:b/>
                <w:sz w:val="22"/>
                <w:szCs w:val="22"/>
              </w:rPr>
              <w:t>Email</w:t>
            </w:r>
          </w:p>
        </w:tc>
        <w:tc>
          <w:tcPr>
            <w:tcW w:w="4170" w:type="dxa"/>
            <w:tcBorders>
              <w:top w:val="nil"/>
              <w:left w:val="nil"/>
              <w:bottom w:val="nil"/>
              <w:right w:val="nil"/>
            </w:tcBorders>
          </w:tcPr>
          <w:p w14:paraId="5EFD1094" w14:textId="77777777" w:rsidR="00266FCB" w:rsidRPr="00266FCB" w:rsidRDefault="009B6D16" w:rsidP="00266FCB">
            <w:pPr>
              <w:rPr>
                <w:rFonts w:ascii="Calibri" w:hAnsi="Calibri"/>
                <w:b/>
                <w:sz w:val="22"/>
                <w:szCs w:val="22"/>
              </w:rPr>
            </w:pPr>
            <w:r>
              <w:rPr>
                <w:rFonts w:ascii="Calibri" w:hAnsi="Calibri"/>
                <w:b/>
                <w:sz w:val="22"/>
                <w:szCs w:val="22"/>
              </w:rPr>
              <w:t>Mail</w:t>
            </w:r>
            <w:r w:rsidRPr="00266FCB">
              <w:rPr>
                <w:rFonts w:ascii="Calibri" w:hAnsi="Calibri"/>
                <w:b/>
                <w:sz w:val="22"/>
                <w:szCs w:val="22"/>
              </w:rPr>
              <w:t xml:space="preserve"> </w:t>
            </w:r>
          </w:p>
        </w:tc>
      </w:tr>
      <w:tr w:rsidR="00266FCB" w:rsidRPr="00266FCB" w14:paraId="62CE0AB3" w14:textId="77777777" w:rsidTr="000D70C0">
        <w:tc>
          <w:tcPr>
            <w:tcW w:w="4110" w:type="dxa"/>
            <w:tcBorders>
              <w:top w:val="nil"/>
              <w:left w:val="nil"/>
              <w:bottom w:val="nil"/>
              <w:right w:val="nil"/>
            </w:tcBorders>
          </w:tcPr>
          <w:p w14:paraId="036C06DB" w14:textId="57BB52F7" w:rsidR="00266FCB" w:rsidRPr="00266FCB" w:rsidRDefault="00266FCB" w:rsidP="00266FCB">
            <w:pPr>
              <w:ind w:right="474"/>
              <w:rPr>
                <w:rFonts w:ascii="Calibri" w:hAnsi="Calibri"/>
                <w:sz w:val="22"/>
                <w:szCs w:val="22"/>
              </w:rPr>
            </w:pPr>
            <w:r w:rsidRPr="00266FCB">
              <w:rPr>
                <w:rFonts w:ascii="Calibri" w:hAnsi="Calibri"/>
                <w:sz w:val="22"/>
                <w:szCs w:val="22"/>
              </w:rPr>
              <w:t xml:space="preserve">To the </w:t>
            </w:r>
            <w:r w:rsidR="009B6D16">
              <w:rPr>
                <w:rFonts w:ascii="Calibri" w:hAnsi="Calibri"/>
                <w:sz w:val="22"/>
                <w:szCs w:val="22"/>
              </w:rPr>
              <w:t>P</w:t>
            </w:r>
            <w:r w:rsidRPr="00266FCB">
              <w:rPr>
                <w:rFonts w:ascii="Calibri" w:hAnsi="Calibri"/>
                <w:sz w:val="22"/>
                <w:szCs w:val="22"/>
              </w:rPr>
              <w:t xml:space="preserve">rocurement </w:t>
            </w:r>
            <w:r w:rsidR="009B6D16">
              <w:rPr>
                <w:rFonts w:ascii="Calibri" w:hAnsi="Calibri"/>
                <w:sz w:val="22"/>
                <w:szCs w:val="22"/>
              </w:rPr>
              <w:t>C</w:t>
            </w:r>
            <w:r w:rsidRPr="00266FCB">
              <w:rPr>
                <w:rFonts w:ascii="Calibri" w:hAnsi="Calibri"/>
                <w:sz w:val="22"/>
                <w:szCs w:val="22"/>
              </w:rPr>
              <w:t xml:space="preserve">oordinator listed </w:t>
            </w:r>
            <w:r>
              <w:rPr>
                <w:rFonts w:ascii="Calibri" w:hAnsi="Calibri"/>
                <w:sz w:val="22"/>
                <w:szCs w:val="22"/>
              </w:rPr>
              <w:t xml:space="preserve">in this </w:t>
            </w:r>
            <w:r w:rsidR="002A0A58">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sz w:val="22"/>
                <w:szCs w:val="22"/>
              </w:rPr>
              <w:t>.</w:t>
            </w:r>
          </w:p>
          <w:p w14:paraId="624FAE76" w14:textId="77777777" w:rsidR="00266FCB" w:rsidRPr="00266FCB" w:rsidRDefault="00266FCB" w:rsidP="000824B5">
            <w:pPr>
              <w:ind w:right="474"/>
              <w:rPr>
                <w:rFonts w:ascii="Calibri" w:hAnsi="Calibri"/>
                <w:sz w:val="22"/>
                <w:szCs w:val="22"/>
              </w:rPr>
            </w:pPr>
            <w:r w:rsidRPr="00266FCB">
              <w:rPr>
                <w:rFonts w:ascii="Calibri" w:hAnsi="Calibri"/>
                <w:b/>
                <w:sz w:val="22"/>
                <w:szCs w:val="22"/>
              </w:rPr>
              <w:t>Subject line</w:t>
            </w:r>
            <w:r w:rsidRPr="00266FCB">
              <w:rPr>
                <w:rFonts w:ascii="Calibri" w:hAnsi="Calibri"/>
                <w:sz w:val="22"/>
                <w:szCs w:val="22"/>
              </w:rPr>
              <w:t xml:space="preserve"> must include “Complaint”</w:t>
            </w:r>
          </w:p>
        </w:tc>
        <w:tc>
          <w:tcPr>
            <w:tcW w:w="4170" w:type="dxa"/>
            <w:tcBorders>
              <w:top w:val="nil"/>
              <w:left w:val="nil"/>
              <w:bottom w:val="nil"/>
              <w:right w:val="nil"/>
            </w:tcBorders>
          </w:tcPr>
          <w:p w14:paraId="25E4D9D5" w14:textId="77777777" w:rsidR="00266FCB" w:rsidRPr="00266FCB" w:rsidRDefault="00266FCB" w:rsidP="00266FCB">
            <w:pPr>
              <w:rPr>
                <w:rFonts w:ascii="Calibri" w:hAnsi="Calibri"/>
                <w:sz w:val="22"/>
                <w:szCs w:val="22"/>
              </w:rPr>
            </w:pPr>
            <w:r w:rsidRPr="00266FCB">
              <w:rPr>
                <w:rFonts w:ascii="Calibri" w:hAnsi="Calibri"/>
                <w:sz w:val="22"/>
                <w:szCs w:val="22"/>
              </w:rPr>
              <w:t>(</w:t>
            </w:r>
            <w:r w:rsidRPr="00266FCB">
              <w:rPr>
                <w:rFonts w:ascii="Calibri" w:hAnsi="Calibri"/>
                <w:b/>
                <w:sz w:val="22"/>
                <w:szCs w:val="22"/>
              </w:rPr>
              <w:t xml:space="preserve">Name </w:t>
            </w:r>
            <w:r w:rsidRPr="00266FCB">
              <w:rPr>
                <w:rFonts w:ascii="Calibri" w:hAnsi="Calibri"/>
                <w:sz w:val="22"/>
                <w:szCs w:val="22"/>
              </w:rPr>
              <w:t xml:space="preserve">of </w:t>
            </w:r>
            <w:r w:rsidR="009B6D16">
              <w:rPr>
                <w:rFonts w:ascii="Calibri" w:hAnsi="Calibri"/>
                <w:sz w:val="22"/>
                <w:szCs w:val="22"/>
              </w:rPr>
              <w:t>P</w:t>
            </w:r>
            <w:r w:rsidRPr="00266FCB">
              <w:rPr>
                <w:rFonts w:ascii="Calibri" w:hAnsi="Calibri"/>
                <w:sz w:val="22"/>
                <w:szCs w:val="22"/>
              </w:rPr>
              <w:t xml:space="preserve">rocurement </w:t>
            </w:r>
            <w:r w:rsidR="009B6D16">
              <w:rPr>
                <w:rFonts w:ascii="Calibri" w:hAnsi="Calibri"/>
                <w:sz w:val="22"/>
                <w:szCs w:val="22"/>
              </w:rPr>
              <w:t>C</w:t>
            </w:r>
            <w:r w:rsidRPr="00266FCB">
              <w:rPr>
                <w:rFonts w:ascii="Calibri" w:hAnsi="Calibri"/>
                <w:sz w:val="22"/>
                <w:szCs w:val="22"/>
              </w:rPr>
              <w:t>oordinator)</w:t>
            </w:r>
          </w:p>
          <w:p w14:paraId="5785889C" w14:textId="14FD3B37" w:rsidR="00266FCB" w:rsidRPr="00266FCB" w:rsidRDefault="00266FCB" w:rsidP="00266FCB">
            <w:pPr>
              <w:rPr>
                <w:rFonts w:ascii="Calibri" w:hAnsi="Calibri"/>
                <w:sz w:val="22"/>
                <w:szCs w:val="22"/>
              </w:rPr>
            </w:pPr>
            <w:r w:rsidRPr="00266FCB">
              <w:rPr>
                <w:rFonts w:ascii="Calibri" w:hAnsi="Calibri"/>
                <w:sz w:val="22"/>
                <w:szCs w:val="22"/>
              </w:rPr>
              <w:t>Contracts</w:t>
            </w:r>
            <w:r w:rsidR="00120434">
              <w:rPr>
                <w:rFonts w:ascii="Calibri" w:hAnsi="Calibri"/>
                <w:sz w:val="22"/>
                <w:szCs w:val="22"/>
              </w:rPr>
              <w:t xml:space="preserve"> &amp; Procurement</w:t>
            </w:r>
          </w:p>
          <w:p w14:paraId="38D6A668" w14:textId="77777777" w:rsidR="00266FCB" w:rsidRPr="00266FCB" w:rsidRDefault="00266FCB" w:rsidP="00266FCB">
            <w:pPr>
              <w:rPr>
                <w:rFonts w:ascii="Calibri" w:hAnsi="Calibri"/>
                <w:sz w:val="22"/>
                <w:szCs w:val="22"/>
              </w:rPr>
            </w:pPr>
            <w:r w:rsidRPr="00266FCB">
              <w:rPr>
                <w:rFonts w:ascii="Calibri" w:hAnsi="Calibri"/>
                <w:sz w:val="22"/>
                <w:szCs w:val="22"/>
              </w:rPr>
              <w:t xml:space="preserve">Department of Enterprise Services, </w:t>
            </w:r>
          </w:p>
          <w:p w14:paraId="1DBAC68A" w14:textId="77777777" w:rsidR="00266FCB" w:rsidRPr="00266FCB" w:rsidRDefault="00266FCB" w:rsidP="00266FCB">
            <w:pPr>
              <w:rPr>
                <w:rFonts w:ascii="Calibri" w:hAnsi="Calibri"/>
                <w:sz w:val="22"/>
                <w:szCs w:val="22"/>
              </w:rPr>
            </w:pPr>
            <w:r w:rsidRPr="00266FCB">
              <w:rPr>
                <w:rFonts w:ascii="Calibri" w:hAnsi="Calibri"/>
                <w:sz w:val="22"/>
                <w:szCs w:val="22"/>
              </w:rPr>
              <w:t>P. O. Box 41411</w:t>
            </w:r>
          </w:p>
          <w:p w14:paraId="215F5F0C" w14:textId="77777777" w:rsidR="00266FCB" w:rsidRPr="00266FCB" w:rsidRDefault="00266FCB" w:rsidP="000824B5">
            <w:pPr>
              <w:rPr>
                <w:rFonts w:ascii="Calibri" w:hAnsi="Calibri"/>
                <w:sz w:val="22"/>
                <w:szCs w:val="22"/>
              </w:rPr>
            </w:pPr>
            <w:r w:rsidRPr="00266FCB">
              <w:rPr>
                <w:rFonts w:ascii="Calibri" w:hAnsi="Calibri"/>
                <w:sz w:val="22"/>
                <w:szCs w:val="22"/>
              </w:rPr>
              <w:t>Olympia, WA 98504-1411</w:t>
            </w:r>
          </w:p>
        </w:tc>
      </w:tr>
      <w:tr w:rsidR="00266FCB" w:rsidRPr="00266FCB" w14:paraId="0838336C" w14:textId="77777777" w:rsidTr="000D70C0">
        <w:tc>
          <w:tcPr>
            <w:tcW w:w="8280" w:type="dxa"/>
            <w:gridSpan w:val="2"/>
            <w:tcBorders>
              <w:top w:val="nil"/>
              <w:left w:val="nil"/>
              <w:bottom w:val="nil"/>
              <w:right w:val="nil"/>
            </w:tcBorders>
          </w:tcPr>
          <w:p w14:paraId="157D6FD6" w14:textId="77777777" w:rsidR="00266FCB" w:rsidRPr="00266FCB" w:rsidRDefault="00ED370F" w:rsidP="00266FCB">
            <w:pPr>
              <w:ind w:right="474"/>
              <w:rPr>
                <w:rFonts w:ascii="Calibri" w:hAnsi="Calibri"/>
                <w:sz w:val="22"/>
                <w:szCs w:val="22"/>
              </w:rPr>
            </w:pPr>
            <w:r>
              <w:rPr>
                <w:rFonts w:ascii="Calibri" w:hAnsi="Calibri"/>
                <w:b/>
                <w:sz w:val="22"/>
                <w:szCs w:val="22"/>
              </w:rPr>
              <w:t>Debrief Conference</w:t>
            </w:r>
          </w:p>
        </w:tc>
      </w:tr>
      <w:tr w:rsidR="00266FCB" w:rsidRPr="00266FCB" w14:paraId="158F2E4D" w14:textId="77777777" w:rsidTr="000D70C0">
        <w:tc>
          <w:tcPr>
            <w:tcW w:w="4110" w:type="dxa"/>
            <w:tcBorders>
              <w:top w:val="nil"/>
              <w:left w:val="nil"/>
              <w:bottom w:val="nil"/>
              <w:right w:val="nil"/>
            </w:tcBorders>
          </w:tcPr>
          <w:p w14:paraId="6F195F11" w14:textId="77777777" w:rsidR="00266FCB" w:rsidRPr="00266FCB" w:rsidRDefault="00266FCB" w:rsidP="00266FCB">
            <w:pPr>
              <w:ind w:right="474"/>
              <w:rPr>
                <w:rFonts w:ascii="Calibri" w:hAnsi="Calibri"/>
                <w:b/>
                <w:sz w:val="22"/>
                <w:szCs w:val="22"/>
              </w:rPr>
            </w:pPr>
            <w:r w:rsidRPr="00266FCB">
              <w:rPr>
                <w:rFonts w:ascii="Calibri" w:hAnsi="Calibri"/>
                <w:b/>
                <w:sz w:val="22"/>
                <w:szCs w:val="22"/>
              </w:rPr>
              <w:t>Email</w:t>
            </w:r>
          </w:p>
        </w:tc>
        <w:tc>
          <w:tcPr>
            <w:tcW w:w="4170" w:type="dxa"/>
            <w:tcBorders>
              <w:top w:val="nil"/>
              <w:left w:val="nil"/>
              <w:bottom w:val="nil"/>
              <w:right w:val="nil"/>
            </w:tcBorders>
          </w:tcPr>
          <w:p w14:paraId="3B610F27" w14:textId="77777777" w:rsidR="00266FCB" w:rsidRPr="00266FCB" w:rsidRDefault="00266FCB" w:rsidP="00266FCB">
            <w:pPr>
              <w:rPr>
                <w:rFonts w:ascii="Calibri" w:hAnsi="Calibri"/>
                <w:sz w:val="22"/>
                <w:szCs w:val="22"/>
              </w:rPr>
            </w:pPr>
          </w:p>
        </w:tc>
      </w:tr>
      <w:tr w:rsidR="00266FCB" w:rsidRPr="00266FCB" w14:paraId="593DA516" w14:textId="77777777" w:rsidTr="000D70C0">
        <w:tc>
          <w:tcPr>
            <w:tcW w:w="4110" w:type="dxa"/>
            <w:tcBorders>
              <w:top w:val="nil"/>
              <w:left w:val="nil"/>
              <w:bottom w:val="nil"/>
              <w:right w:val="nil"/>
            </w:tcBorders>
          </w:tcPr>
          <w:p w14:paraId="30EFFF5D" w14:textId="486AC085" w:rsidR="00266FCB" w:rsidRPr="00266FCB" w:rsidRDefault="000824B5" w:rsidP="00266FCB">
            <w:pPr>
              <w:ind w:right="474"/>
              <w:rPr>
                <w:rFonts w:ascii="Calibri" w:hAnsi="Calibri"/>
                <w:sz w:val="22"/>
                <w:szCs w:val="22"/>
              </w:rPr>
            </w:pPr>
            <w:r w:rsidRPr="00266FCB">
              <w:rPr>
                <w:rFonts w:ascii="Calibri" w:hAnsi="Calibri"/>
                <w:sz w:val="22"/>
                <w:szCs w:val="22"/>
              </w:rPr>
              <w:t xml:space="preserve">To the </w:t>
            </w:r>
            <w:r w:rsidR="009B6D16">
              <w:rPr>
                <w:rFonts w:ascii="Calibri" w:hAnsi="Calibri"/>
                <w:sz w:val="22"/>
                <w:szCs w:val="22"/>
              </w:rPr>
              <w:t>P</w:t>
            </w:r>
            <w:r w:rsidRPr="00266FCB">
              <w:rPr>
                <w:rFonts w:ascii="Calibri" w:hAnsi="Calibri"/>
                <w:sz w:val="22"/>
                <w:szCs w:val="22"/>
              </w:rPr>
              <w:t xml:space="preserve">rocurement </w:t>
            </w:r>
            <w:r w:rsidR="009B6D16">
              <w:rPr>
                <w:rFonts w:ascii="Calibri" w:hAnsi="Calibri"/>
                <w:sz w:val="22"/>
                <w:szCs w:val="22"/>
              </w:rPr>
              <w:t>C</w:t>
            </w:r>
            <w:r w:rsidRPr="00266FCB">
              <w:rPr>
                <w:rFonts w:ascii="Calibri" w:hAnsi="Calibri"/>
                <w:sz w:val="22"/>
                <w:szCs w:val="22"/>
              </w:rPr>
              <w:t xml:space="preserve">oordinator listed </w:t>
            </w:r>
            <w:r>
              <w:rPr>
                <w:rFonts w:ascii="Calibri" w:hAnsi="Calibri"/>
                <w:sz w:val="22"/>
                <w:szCs w:val="22"/>
              </w:rPr>
              <w:t xml:space="preserve">in this </w:t>
            </w:r>
            <w:r w:rsidR="002A0A58">
              <w:rPr>
                <w:rFonts w:ascii="Calibri" w:hAnsi="Calibri" w:cs="Arial"/>
                <w:sz w:val="22"/>
                <w:szCs w:val="22"/>
              </w:rPr>
              <w:t>Competitive</w:t>
            </w:r>
            <w:r w:rsidR="00223D22">
              <w:rPr>
                <w:rFonts w:ascii="Calibri" w:hAnsi="Calibri" w:cs="Arial"/>
                <w:sz w:val="22"/>
                <w:szCs w:val="22"/>
              </w:rPr>
              <w:t xml:space="preserve"> Solicitation</w:t>
            </w:r>
            <w:r w:rsidR="00266FCB" w:rsidRPr="00266FCB">
              <w:rPr>
                <w:rFonts w:ascii="Calibri" w:hAnsi="Calibri"/>
                <w:sz w:val="22"/>
                <w:szCs w:val="22"/>
              </w:rPr>
              <w:t>.</w:t>
            </w:r>
          </w:p>
          <w:p w14:paraId="02245FE4" w14:textId="77777777" w:rsidR="00266FCB" w:rsidRPr="00266FCB" w:rsidRDefault="00266FCB" w:rsidP="000824B5">
            <w:pPr>
              <w:ind w:right="474"/>
              <w:rPr>
                <w:rFonts w:ascii="Calibri" w:hAnsi="Calibri"/>
                <w:sz w:val="22"/>
                <w:szCs w:val="22"/>
              </w:rPr>
            </w:pPr>
            <w:r w:rsidRPr="00266FCB">
              <w:rPr>
                <w:rFonts w:ascii="Calibri" w:hAnsi="Calibri"/>
                <w:b/>
                <w:sz w:val="22"/>
                <w:szCs w:val="22"/>
              </w:rPr>
              <w:t>Subject line</w:t>
            </w:r>
            <w:r w:rsidRPr="00266FCB">
              <w:rPr>
                <w:rFonts w:ascii="Calibri" w:hAnsi="Calibri"/>
                <w:sz w:val="22"/>
                <w:szCs w:val="22"/>
              </w:rPr>
              <w:t xml:space="preserve"> must include “Debrief”</w:t>
            </w:r>
          </w:p>
        </w:tc>
        <w:tc>
          <w:tcPr>
            <w:tcW w:w="4170" w:type="dxa"/>
            <w:tcBorders>
              <w:top w:val="nil"/>
              <w:left w:val="nil"/>
              <w:bottom w:val="nil"/>
              <w:right w:val="nil"/>
            </w:tcBorders>
          </w:tcPr>
          <w:p w14:paraId="487F5DC8" w14:textId="77777777" w:rsidR="00266FCB" w:rsidRPr="00266FCB" w:rsidRDefault="00266FCB" w:rsidP="00266FCB">
            <w:pPr>
              <w:rPr>
                <w:rFonts w:ascii="Calibri" w:hAnsi="Calibri"/>
                <w:sz w:val="22"/>
                <w:szCs w:val="22"/>
              </w:rPr>
            </w:pPr>
          </w:p>
        </w:tc>
      </w:tr>
      <w:tr w:rsidR="00266FCB" w:rsidRPr="00266FCB" w14:paraId="38229378" w14:textId="77777777" w:rsidTr="000D70C0">
        <w:tc>
          <w:tcPr>
            <w:tcW w:w="8280" w:type="dxa"/>
            <w:gridSpan w:val="2"/>
            <w:tcBorders>
              <w:top w:val="nil"/>
              <w:left w:val="nil"/>
              <w:bottom w:val="nil"/>
              <w:right w:val="nil"/>
            </w:tcBorders>
          </w:tcPr>
          <w:p w14:paraId="2CF32F42" w14:textId="77777777" w:rsidR="00266FCB" w:rsidRPr="00266FCB" w:rsidRDefault="00266FCB" w:rsidP="00266FCB">
            <w:pPr>
              <w:rPr>
                <w:rFonts w:ascii="Calibri" w:hAnsi="Calibri"/>
                <w:b/>
                <w:sz w:val="22"/>
                <w:szCs w:val="22"/>
              </w:rPr>
            </w:pPr>
          </w:p>
          <w:p w14:paraId="0868D0E5" w14:textId="77777777" w:rsidR="00266FCB" w:rsidRPr="00266FCB" w:rsidRDefault="00ED370F" w:rsidP="00266FCB">
            <w:pPr>
              <w:rPr>
                <w:rFonts w:ascii="Calibri" w:hAnsi="Calibri"/>
                <w:b/>
                <w:sz w:val="22"/>
                <w:szCs w:val="22"/>
              </w:rPr>
            </w:pPr>
            <w:r>
              <w:rPr>
                <w:rFonts w:ascii="Calibri" w:hAnsi="Calibri"/>
                <w:b/>
                <w:sz w:val="22"/>
                <w:szCs w:val="22"/>
              </w:rPr>
              <w:t>Protest</w:t>
            </w:r>
          </w:p>
        </w:tc>
      </w:tr>
      <w:tr w:rsidR="00266FCB" w:rsidRPr="00266FCB" w14:paraId="4B2BB7B2" w14:textId="77777777" w:rsidTr="000D70C0">
        <w:tc>
          <w:tcPr>
            <w:tcW w:w="4110" w:type="dxa"/>
            <w:tcBorders>
              <w:top w:val="nil"/>
              <w:left w:val="nil"/>
              <w:bottom w:val="nil"/>
              <w:right w:val="nil"/>
            </w:tcBorders>
          </w:tcPr>
          <w:p w14:paraId="218037DD" w14:textId="77777777" w:rsidR="00266FCB" w:rsidRPr="00266FCB" w:rsidRDefault="00266FCB" w:rsidP="00266FCB">
            <w:pPr>
              <w:ind w:right="474"/>
              <w:rPr>
                <w:rFonts w:ascii="Calibri" w:hAnsi="Calibri"/>
                <w:b/>
                <w:sz w:val="22"/>
                <w:szCs w:val="22"/>
              </w:rPr>
            </w:pPr>
            <w:r w:rsidRPr="00266FCB">
              <w:rPr>
                <w:rFonts w:ascii="Calibri" w:hAnsi="Calibri"/>
                <w:b/>
                <w:sz w:val="22"/>
                <w:szCs w:val="22"/>
              </w:rPr>
              <w:t>Email</w:t>
            </w:r>
          </w:p>
        </w:tc>
        <w:tc>
          <w:tcPr>
            <w:tcW w:w="4170" w:type="dxa"/>
            <w:tcBorders>
              <w:top w:val="nil"/>
              <w:left w:val="nil"/>
              <w:bottom w:val="nil"/>
              <w:right w:val="nil"/>
            </w:tcBorders>
          </w:tcPr>
          <w:p w14:paraId="4EEBE7E2" w14:textId="77777777" w:rsidR="00266FCB" w:rsidRPr="00266FCB" w:rsidRDefault="009B6D16" w:rsidP="00266FCB">
            <w:pPr>
              <w:rPr>
                <w:rFonts w:ascii="Calibri" w:hAnsi="Calibri"/>
                <w:b/>
                <w:sz w:val="22"/>
                <w:szCs w:val="22"/>
              </w:rPr>
            </w:pPr>
            <w:r>
              <w:rPr>
                <w:rFonts w:ascii="Calibri" w:hAnsi="Calibri"/>
                <w:b/>
                <w:sz w:val="22"/>
                <w:szCs w:val="22"/>
              </w:rPr>
              <w:t>Mail</w:t>
            </w:r>
          </w:p>
        </w:tc>
      </w:tr>
      <w:tr w:rsidR="00266FCB" w:rsidRPr="00266FCB" w14:paraId="37453BFD" w14:textId="77777777" w:rsidTr="000D70C0">
        <w:tc>
          <w:tcPr>
            <w:tcW w:w="4110" w:type="dxa"/>
            <w:tcBorders>
              <w:top w:val="nil"/>
              <w:left w:val="nil"/>
              <w:bottom w:val="nil"/>
              <w:right w:val="nil"/>
            </w:tcBorders>
          </w:tcPr>
          <w:p w14:paraId="67330566" w14:textId="426892A5" w:rsidR="00266FCB" w:rsidRPr="00266FCB" w:rsidRDefault="00266FCB" w:rsidP="00266FCB">
            <w:pPr>
              <w:ind w:right="474"/>
              <w:rPr>
                <w:rFonts w:ascii="Calibri" w:hAnsi="Calibri"/>
                <w:sz w:val="22"/>
                <w:szCs w:val="22"/>
              </w:rPr>
            </w:pPr>
            <w:r w:rsidRPr="00266FCB">
              <w:rPr>
                <w:rFonts w:ascii="Calibri" w:hAnsi="Calibri"/>
                <w:sz w:val="22"/>
                <w:szCs w:val="22"/>
              </w:rPr>
              <w:t xml:space="preserve">To the procurement coordinator listed </w:t>
            </w:r>
            <w:r>
              <w:rPr>
                <w:rFonts w:ascii="Calibri" w:hAnsi="Calibri"/>
                <w:sz w:val="22"/>
                <w:szCs w:val="22"/>
              </w:rPr>
              <w:t xml:space="preserve">in this </w:t>
            </w:r>
            <w:r w:rsidR="002A0A58">
              <w:rPr>
                <w:rFonts w:ascii="Calibri" w:hAnsi="Calibri" w:cs="Arial"/>
                <w:sz w:val="22"/>
                <w:szCs w:val="22"/>
              </w:rPr>
              <w:t>Competitive</w:t>
            </w:r>
            <w:r w:rsidR="00223D22">
              <w:rPr>
                <w:rFonts w:ascii="Calibri" w:hAnsi="Calibri" w:cs="Arial"/>
                <w:sz w:val="22"/>
                <w:szCs w:val="22"/>
              </w:rPr>
              <w:t xml:space="preserve"> Solicitation</w:t>
            </w:r>
            <w:r w:rsidRPr="00266FCB">
              <w:rPr>
                <w:rFonts w:ascii="Calibri" w:hAnsi="Calibri"/>
                <w:sz w:val="22"/>
                <w:szCs w:val="22"/>
              </w:rPr>
              <w:t>.</w:t>
            </w:r>
          </w:p>
          <w:p w14:paraId="2B62FCD0" w14:textId="77777777" w:rsidR="00266FCB" w:rsidRPr="00266FCB" w:rsidRDefault="00266FCB" w:rsidP="000824B5">
            <w:pPr>
              <w:ind w:right="474"/>
              <w:rPr>
                <w:rFonts w:ascii="Calibri" w:hAnsi="Calibri"/>
                <w:sz w:val="22"/>
                <w:szCs w:val="22"/>
              </w:rPr>
            </w:pPr>
            <w:r w:rsidRPr="00266FCB">
              <w:rPr>
                <w:rFonts w:ascii="Calibri" w:hAnsi="Calibri"/>
                <w:b/>
                <w:sz w:val="22"/>
                <w:szCs w:val="22"/>
              </w:rPr>
              <w:t>Subject line</w:t>
            </w:r>
            <w:r w:rsidRPr="00266FCB">
              <w:rPr>
                <w:rFonts w:ascii="Calibri" w:hAnsi="Calibri"/>
                <w:sz w:val="22"/>
                <w:szCs w:val="22"/>
              </w:rPr>
              <w:t xml:space="preserve"> must include “Protest”</w:t>
            </w:r>
          </w:p>
        </w:tc>
        <w:tc>
          <w:tcPr>
            <w:tcW w:w="4170" w:type="dxa"/>
            <w:tcBorders>
              <w:top w:val="nil"/>
              <w:left w:val="nil"/>
              <w:bottom w:val="nil"/>
              <w:right w:val="nil"/>
            </w:tcBorders>
          </w:tcPr>
          <w:p w14:paraId="0F897A7A" w14:textId="77777777" w:rsidR="00266FCB" w:rsidRPr="00266FCB" w:rsidRDefault="00266FCB" w:rsidP="00266FCB">
            <w:pPr>
              <w:rPr>
                <w:rFonts w:ascii="Calibri" w:hAnsi="Calibri"/>
                <w:sz w:val="22"/>
                <w:szCs w:val="22"/>
              </w:rPr>
            </w:pPr>
            <w:r w:rsidRPr="00266FCB">
              <w:rPr>
                <w:rFonts w:ascii="Calibri" w:hAnsi="Calibri"/>
                <w:sz w:val="22"/>
                <w:szCs w:val="22"/>
              </w:rPr>
              <w:t>(</w:t>
            </w:r>
            <w:r w:rsidRPr="00266FCB">
              <w:rPr>
                <w:rFonts w:ascii="Calibri" w:hAnsi="Calibri"/>
                <w:b/>
                <w:sz w:val="22"/>
                <w:szCs w:val="22"/>
              </w:rPr>
              <w:t>Name</w:t>
            </w:r>
            <w:r w:rsidRPr="00266FCB">
              <w:rPr>
                <w:rFonts w:ascii="Calibri" w:hAnsi="Calibri"/>
                <w:sz w:val="22"/>
                <w:szCs w:val="22"/>
              </w:rPr>
              <w:t xml:space="preserve"> of </w:t>
            </w:r>
            <w:r w:rsidR="009B6D16">
              <w:rPr>
                <w:rFonts w:ascii="Calibri" w:hAnsi="Calibri"/>
                <w:sz w:val="22"/>
                <w:szCs w:val="22"/>
              </w:rPr>
              <w:t>P</w:t>
            </w:r>
            <w:r w:rsidRPr="00266FCB">
              <w:rPr>
                <w:rFonts w:ascii="Calibri" w:hAnsi="Calibri"/>
                <w:sz w:val="22"/>
                <w:szCs w:val="22"/>
              </w:rPr>
              <w:t xml:space="preserve">rocurement </w:t>
            </w:r>
            <w:r w:rsidR="009B6D16">
              <w:rPr>
                <w:rFonts w:ascii="Calibri" w:hAnsi="Calibri"/>
                <w:sz w:val="22"/>
                <w:szCs w:val="22"/>
              </w:rPr>
              <w:t>C</w:t>
            </w:r>
            <w:r w:rsidRPr="00266FCB">
              <w:rPr>
                <w:rFonts w:ascii="Calibri" w:hAnsi="Calibri"/>
                <w:sz w:val="22"/>
                <w:szCs w:val="22"/>
              </w:rPr>
              <w:t>oordinator)</w:t>
            </w:r>
          </w:p>
          <w:p w14:paraId="282C55AA" w14:textId="08752C1D" w:rsidR="00266FCB" w:rsidRPr="00266FCB" w:rsidRDefault="00266FCB" w:rsidP="00266FCB">
            <w:pPr>
              <w:rPr>
                <w:rFonts w:ascii="Calibri" w:hAnsi="Calibri"/>
                <w:sz w:val="22"/>
                <w:szCs w:val="22"/>
              </w:rPr>
            </w:pPr>
            <w:r w:rsidRPr="00266FCB">
              <w:rPr>
                <w:rFonts w:ascii="Calibri" w:hAnsi="Calibri"/>
                <w:sz w:val="22"/>
                <w:szCs w:val="22"/>
              </w:rPr>
              <w:t>Contracts</w:t>
            </w:r>
            <w:r w:rsidR="00120434">
              <w:rPr>
                <w:rFonts w:ascii="Calibri" w:hAnsi="Calibri"/>
                <w:sz w:val="22"/>
                <w:szCs w:val="22"/>
              </w:rPr>
              <w:t xml:space="preserve"> &amp; Procurement</w:t>
            </w:r>
          </w:p>
          <w:p w14:paraId="47DF2F34" w14:textId="77777777" w:rsidR="00266FCB" w:rsidRPr="00266FCB" w:rsidRDefault="00266FCB" w:rsidP="00266FCB">
            <w:pPr>
              <w:rPr>
                <w:rFonts w:ascii="Calibri" w:hAnsi="Calibri"/>
                <w:sz w:val="22"/>
                <w:szCs w:val="22"/>
              </w:rPr>
            </w:pPr>
            <w:r w:rsidRPr="00266FCB">
              <w:rPr>
                <w:rFonts w:ascii="Calibri" w:hAnsi="Calibri"/>
                <w:sz w:val="22"/>
                <w:szCs w:val="22"/>
              </w:rPr>
              <w:t>Department of Enterprise Services</w:t>
            </w:r>
          </w:p>
          <w:p w14:paraId="5822AC90" w14:textId="77777777" w:rsidR="00266FCB" w:rsidRPr="00266FCB" w:rsidRDefault="00266FCB" w:rsidP="00266FCB">
            <w:pPr>
              <w:rPr>
                <w:rFonts w:ascii="Calibri" w:hAnsi="Calibri"/>
                <w:sz w:val="22"/>
                <w:szCs w:val="22"/>
              </w:rPr>
            </w:pPr>
            <w:r w:rsidRPr="00266FCB">
              <w:rPr>
                <w:rFonts w:ascii="Calibri" w:hAnsi="Calibri"/>
                <w:sz w:val="22"/>
                <w:szCs w:val="22"/>
              </w:rPr>
              <w:t>P. O. Box 41411</w:t>
            </w:r>
          </w:p>
          <w:p w14:paraId="454305E0" w14:textId="77777777" w:rsidR="00266FCB" w:rsidRPr="00266FCB" w:rsidRDefault="00266FCB" w:rsidP="00266FCB">
            <w:pPr>
              <w:rPr>
                <w:rFonts w:ascii="Calibri" w:hAnsi="Calibri"/>
                <w:sz w:val="22"/>
                <w:szCs w:val="22"/>
              </w:rPr>
            </w:pPr>
            <w:r w:rsidRPr="00266FCB">
              <w:rPr>
                <w:rFonts w:ascii="Calibri" w:hAnsi="Calibri"/>
                <w:sz w:val="22"/>
                <w:szCs w:val="22"/>
              </w:rPr>
              <w:t>Olympia, WA 98504-1411</w:t>
            </w:r>
          </w:p>
        </w:tc>
      </w:tr>
    </w:tbl>
    <w:p w14:paraId="761B3C0A" w14:textId="77777777" w:rsidR="00A53B77" w:rsidRPr="007F754A" w:rsidRDefault="00A53B77" w:rsidP="00A53B77">
      <w:pPr>
        <w:rPr>
          <w:rFonts w:ascii="Calibri" w:hAnsi="Calibri"/>
          <w:sz w:val="22"/>
          <w:szCs w:val="22"/>
        </w:rPr>
      </w:pPr>
    </w:p>
    <w:p w14:paraId="0DDB3164" w14:textId="40A58713" w:rsidR="00A53B77" w:rsidRDefault="00A53B77" w:rsidP="00A53B77">
      <w:pPr>
        <w:rPr>
          <w:rFonts w:ascii="Calibri" w:hAnsi="Calibri"/>
          <w:sz w:val="22"/>
          <w:szCs w:val="22"/>
        </w:rPr>
      </w:pPr>
    </w:p>
    <w:p w14:paraId="293BB20E" w14:textId="7B219888" w:rsidR="000B5FAE" w:rsidRDefault="000B5FAE">
      <w:pPr>
        <w:overflowPunct/>
        <w:autoSpaceDE/>
        <w:autoSpaceDN/>
        <w:adjustRightInd/>
        <w:textAlignment w:val="auto"/>
        <w:rPr>
          <w:rFonts w:ascii="Calibri" w:hAnsi="Calibri"/>
          <w:sz w:val="22"/>
          <w:szCs w:val="22"/>
        </w:rPr>
      </w:pPr>
      <w:r>
        <w:rPr>
          <w:rFonts w:ascii="Calibri" w:hAnsi="Calibri"/>
          <w:sz w:val="22"/>
          <w:szCs w:val="22"/>
        </w:rPr>
        <w:br w:type="page"/>
      </w:r>
    </w:p>
    <w:p w14:paraId="2D027038" w14:textId="23EED58D" w:rsidR="00012883" w:rsidRPr="00F95D05" w:rsidRDefault="00012883" w:rsidP="00012883">
      <w:pPr>
        <w:jc w:val="center"/>
        <w:rPr>
          <w:rFonts w:ascii="Calibri" w:hAnsi="Calibri"/>
          <w:b/>
          <w:smallCaps/>
          <w:sz w:val="22"/>
          <w:szCs w:val="22"/>
        </w:rPr>
      </w:pPr>
      <w:bookmarkStart w:id="66" w:name="Exhibit_F"/>
      <w:r w:rsidRPr="00F95D05">
        <w:rPr>
          <w:rFonts w:ascii="Calibri" w:hAnsi="Calibri"/>
          <w:b/>
          <w:smallCaps/>
          <w:sz w:val="22"/>
          <w:szCs w:val="22"/>
        </w:rPr>
        <w:lastRenderedPageBreak/>
        <w:t>Exhibit</w:t>
      </w:r>
      <w:r w:rsidR="000B5FAE" w:rsidRPr="00F95D05">
        <w:rPr>
          <w:rFonts w:ascii="Calibri" w:hAnsi="Calibri"/>
          <w:b/>
          <w:smallCaps/>
          <w:sz w:val="22"/>
          <w:szCs w:val="22"/>
        </w:rPr>
        <w:t> </w:t>
      </w:r>
      <w:r w:rsidRPr="00F95D05">
        <w:rPr>
          <w:rFonts w:ascii="Calibri" w:hAnsi="Calibri"/>
          <w:b/>
          <w:smallCaps/>
          <w:sz w:val="22"/>
          <w:szCs w:val="22"/>
        </w:rPr>
        <w:t>F– Doing Business with the State of Washington</w:t>
      </w:r>
    </w:p>
    <w:bookmarkEnd w:id="66"/>
    <w:p w14:paraId="5197D23C" w14:textId="77777777" w:rsidR="00A53B77" w:rsidRPr="00F95D05" w:rsidRDefault="00A53B77" w:rsidP="00F95D05">
      <w:pPr>
        <w:rPr>
          <w:rFonts w:ascii="Calibri" w:hAnsi="Calibri"/>
          <w:sz w:val="22"/>
          <w:szCs w:val="22"/>
        </w:rPr>
      </w:pPr>
    </w:p>
    <w:p w14:paraId="486922FC" w14:textId="15AD19FF" w:rsidR="00A53B77" w:rsidRDefault="00A53B77" w:rsidP="00A53B77">
      <w:pPr>
        <w:rPr>
          <w:rFonts w:ascii="Calibri" w:hAnsi="Calibri"/>
          <w:sz w:val="22"/>
          <w:szCs w:val="22"/>
        </w:rPr>
      </w:pPr>
      <w:r w:rsidRPr="00B10F22">
        <w:rPr>
          <w:rFonts w:ascii="Calibri" w:hAnsi="Calibri" w:cs="Arial"/>
          <w:sz w:val="22"/>
          <w:szCs w:val="22"/>
        </w:rPr>
        <w:t xml:space="preserve">This </w:t>
      </w:r>
      <w:r w:rsidR="00B10F22" w:rsidRPr="00B10F22">
        <w:rPr>
          <w:rFonts w:ascii="Calibri" w:hAnsi="Calibri" w:cs="Arial"/>
          <w:sz w:val="22"/>
          <w:szCs w:val="22"/>
        </w:rPr>
        <w:t>exhibit</w:t>
      </w:r>
      <w:r w:rsidRPr="00B10F22">
        <w:rPr>
          <w:rFonts w:ascii="Calibri" w:hAnsi="Calibri" w:cs="Arial"/>
          <w:sz w:val="22"/>
          <w:szCs w:val="22"/>
        </w:rPr>
        <w:t xml:space="preserve"> provides information regarding how to contract with and do business with the State of Washington</w:t>
      </w:r>
      <w:r w:rsidR="00B10F22" w:rsidRPr="00B10F22">
        <w:rPr>
          <w:rFonts w:ascii="Calibri" w:hAnsi="Calibri" w:cs="Arial"/>
          <w:sz w:val="22"/>
          <w:szCs w:val="22"/>
        </w:rPr>
        <w:t>.</w:t>
      </w:r>
    </w:p>
    <w:p w14:paraId="046FF990" w14:textId="77777777" w:rsidR="005335B7" w:rsidRDefault="005335B7" w:rsidP="00132D30">
      <w:pPr>
        <w:rPr>
          <w:rFonts w:ascii="Calibri" w:hAnsi="Calibri"/>
          <w:sz w:val="22"/>
          <w:szCs w:val="22"/>
        </w:rPr>
      </w:pPr>
    </w:p>
    <w:p w14:paraId="0E994641" w14:textId="77777777" w:rsidR="000F4093" w:rsidRPr="00D73170" w:rsidRDefault="000F4093" w:rsidP="000F4093">
      <w:pPr>
        <w:spacing w:after="120"/>
        <w:rPr>
          <w:rFonts w:asciiTheme="minorHAnsi" w:hAnsiTheme="minorHAnsi" w:cstheme="minorHAnsi"/>
          <w:b/>
          <w:sz w:val="22"/>
          <w:szCs w:val="22"/>
        </w:rPr>
      </w:pPr>
      <w:r w:rsidRPr="00D73170">
        <w:rPr>
          <w:rFonts w:asciiTheme="minorHAnsi" w:hAnsiTheme="minorHAnsi" w:cstheme="minorHAnsi"/>
          <w:b/>
          <w:sz w:val="22"/>
          <w:szCs w:val="22"/>
        </w:rPr>
        <w:t>Washington’s Public Records Act – Public Records Disclosure Requests</w:t>
      </w:r>
    </w:p>
    <w:p w14:paraId="2928D32D" w14:textId="45290923" w:rsidR="000F4093" w:rsidRPr="00D73170" w:rsidRDefault="000F4093" w:rsidP="000F4093">
      <w:pPr>
        <w:spacing w:before="120"/>
        <w:jc w:val="both"/>
        <w:rPr>
          <w:rFonts w:asciiTheme="minorHAnsi" w:hAnsiTheme="minorHAnsi" w:cstheme="minorHAnsi"/>
          <w:bCs/>
          <w:sz w:val="22"/>
          <w:szCs w:val="22"/>
        </w:rPr>
      </w:pPr>
      <w:r w:rsidRPr="00D73170">
        <w:rPr>
          <w:rFonts w:asciiTheme="minorHAnsi" w:hAnsiTheme="minorHAnsi" w:cstheme="minorHAnsi"/>
          <w:bCs/>
          <w:sz w:val="22"/>
          <w:szCs w:val="22"/>
          <w:lang w:val="x-none"/>
        </w:rPr>
        <w:t xml:space="preserve">All documents </w:t>
      </w:r>
      <w:r w:rsidRPr="00D73170">
        <w:rPr>
          <w:rFonts w:asciiTheme="minorHAnsi" w:hAnsiTheme="minorHAnsi" w:cstheme="minorHAnsi"/>
          <w:bCs/>
          <w:sz w:val="22"/>
          <w:szCs w:val="22"/>
        </w:rPr>
        <w:t xml:space="preserve">(written and electronic) </w:t>
      </w:r>
      <w:r w:rsidRPr="00D73170">
        <w:rPr>
          <w:rFonts w:asciiTheme="minorHAnsi" w:hAnsiTheme="minorHAnsi" w:cstheme="minorHAnsi"/>
          <w:bCs/>
          <w:sz w:val="22"/>
          <w:szCs w:val="22"/>
          <w:lang w:val="x-none"/>
        </w:rPr>
        <w:t xml:space="preserve">submitted to </w:t>
      </w:r>
      <w:r w:rsidRPr="00D73170">
        <w:rPr>
          <w:rFonts w:asciiTheme="minorHAnsi" w:hAnsiTheme="minorHAnsi" w:cstheme="minorHAnsi"/>
          <w:bCs/>
          <w:sz w:val="22"/>
          <w:szCs w:val="22"/>
        </w:rPr>
        <w:t>Enterprise Services</w:t>
      </w:r>
      <w:r w:rsidRPr="00D73170">
        <w:rPr>
          <w:rFonts w:asciiTheme="minorHAnsi" w:hAnsiTheme="minorHAnsi" w:cstheme="minorHAnsi"/>
          <w:bCs/>
          <w:sz w:val="22"/>
          <w:szCs w:val="22"/>
          <w:lang w:val="x-none"/>
        </w:rPr>
        <w:t xml:space="preserve"> as part of this procurement </w:t>
      </w:r>
      <w:r w:rsidRPr="00D73170">
        <w:rPr>
          <w:rFonts w:asciiTheme="minorHAnsi" w:hAnsiTheme="minorHAnsi" w:cstheme="minorHAnsi"/>
          <w:bCs/>
          <w:sz w:val="22"/>
          <w:szCs w:val="22"/>
        </w:rPr>
        <w:t>are</w:t>
      </w:r>
      <w:r w:rsidRPr="00D73170">
        <w:rPr>
          <w:rFonts w:asciiTheme="minorHAnsi" w:hAnsiTheme="minorHAnsi" w:cstheme="minorHAnsi"/>
          <w:bCs/>
          <w:sz w:val="22"/>
          <w:szCs w:val="22"/>
          <w:lang w:val="x-none"/>
        </w:rPr>
        <w:t xml:space="preserve"> public records</w:t>
      </w:r>
      <w:r w:rsidRPr="00D73170">
        <w:rPr>
          <w:rFonts w:asciiTheme="minorHAnsi" w:hAnsiTheme="minorHAnsi" w:cstheme="minorHAnsi"/>
          <w:bCs/>
          <w:sz w:val="22"/>
          <w:szCs w:val="22"/>
        </w:rPr>
        <w:t>.</w:t>
      </w:r>
      <w:r w:rsidRPr="00D73170">
        <w:rPr>
          <w:rFonts w:asciiTheme="minorHAnsi" w:hAnsiTheme="minorHAnsi" w:cstheme="minorHAnsi"/>
          <w:iCs/>
          <w:sz w:val="22"/>
          <w:szCs w:val="22"/>
        </w:rPr>
        <w:t xml:space="preserve">  Unless statutorily exempt from disclosure, such records are subject to disclosure </w:t>
      </w:r>
      <w:r w:rsidRPr="00D73170">
        <w:rPr>
          <w:rFonts w:asciiTheme="minorHAnsi" w:hAnsiTheme="minorHAnsi" w:cstheme="minorHAnsi"/>
          <w:b/>
          <w:i/>
          <w:iCs/>
          <w:sz w:val="22"/>
          <w:szCs w:val="22"/>
        </w:rPr>
        <w:t>if</w:t>
      </w:r>
      <w:r w:rsidRPr="00D73170">
        <w:rPr>
          <w:rFonts w:asciiTheme="minorHAnsi" w:hAnsiTheme="minorHAnsi" w:cstheme="minorHAnsi"/>
          <w:iCs/>
          <w:sz w:val="22"/>
          <w:szCs w:val="22"/>
        </w:rPr>
        <w:t xml:space="preserve"> requested.  </w:t>
      </w:r>
      <w:r w:rsidRPr="00D73170">
        <w:rPr>
          <w:rFonts w:asciiTheme="minorHAnsi" w:hAnsiTheme="minorHAnsi" w:cstheme="minorHAnsi"/>
          <w:i/>
          <w:iCs/>
          <w:sz w:val="22"/>
          <w:szCs w:val="22"/>
        </w:rPr>
        <w:t>See</w:t>
      </w:r>
      <w:r w:rsidRPr="00D73170">
        <w:rPr>
          <w:rFonts w:asciiTheme="minorHAnsi" w:hAnsiTheme="minorHAnsi" w:cstheme="minorHAnsi"/>
          <w:iCs/>
          <w:sz w:val="22"/>
          <w:szCs w:val="22"/>
        </w:rPr>
        <w:t xml:space="preserve"> </w:t>
      </w:r>
      <w:r w:rsidRPr="00D73170">
        <w:rPr>
          <w:rFonts w:asciiTheme="minorHAnsi" w:hAnsiTheme="minorHAnsi" w:cstheme="minorHAnsi"/>
          <w:bCs/>
          <w:sz w:val="22"/>
          <w:szCs w:val="22"/>
        </w:rPr>
        <w:t>RCW chapter 42.56, Public Records Act.</w:t>
      </w:r>
    </w:p>
    <w:p w14:paraId="1E3A3B98" w14:textId="77777777" w:rsidR="000F4093" w:rsidRPr="00D73170" w:rsidRDefault="000F4093" w:rsidP="000F4093">
      <w:pPr>
        <w:spacing w:before="120"/>
        <w:jc w:val="both"/>
        <w:rPr>
          <w:rFonts w:asciiTheme="minorHAnsi" w:hAnsiTheme="minorHAnsi" w:cstheme="minorHAnsi"/>
          <w:iCs/>
          <w:sz w:val="22"/>
          <w:szCs w:val="22"/>
        </w:rPr>
      </w:pPr>
      <w:r w:rsidRPr="00D73170">
        <w:rPr>
          <w:rFonts w:asciiTheme="minorHAnsi" w:hAnsiTheme="minorHAnsi" w:cstheme="minorHAnsi"/>
          <w:bCs/>
          <w:sz w:val="22"/>
          <w:szCs w:val="22"/>
        </w:rPr>
        <w:t xml:space="preserve">Enterprise Services </w:t>
      </w:r>
      <w:r w:rsidRPr="00D73170">
        <w:rPr>
          <w:rFonts w:asciiTheme="minorHAnsi" w:hAnsiTheme="minorHAnsi" w:cstheme="minorHAnsi"/>
          <w:iCs/>
          <w:sz w:val="22"/>
          <w:szCs w:val="22"/>
        </w:rPr>
        <w:t>strongly discourages bidders from unnecessarily submitting sensitive information (e.g., information that you might categorize as ‘confidential,’ ‘proprietary,’ ‘sensitive,’ ‘trade secret,’ etc.).</w:t>
      </w:r>
    </w:p>
    <w:p w14:paraId="3B0CEC51" w14:textId="77777777" w:rsidR="000F4093" w:rsidRPr="00D73170" w:rsidRDefault="000F4093" w:rsidP="00B10F22">
      <w:pPr>
        <w:pStyle w:val="ListParagraph"/>
        <w:numPr>
          <w:ilvl w:val="0"/>
          <w:numId w:val="24"/>
        </w:numPr>
        <w:spacing w:before="120"/>
        <w:ind w:left="821"/>
        <w:contextualSpacing w:val="0"/>
        <w:jc w:val="both"/>
        <w:rPr>
          <w:rFonts w:asciiTheme="minorHAnsi" w:hAnsiTheme="minorHAnsi" w:cstheme="minorHAnsi"/>
          <w:iCs/>
          <w:sz w:val="22"/>
          <w:szCs w:val="22"/>
        </w:rPr>
      </w:pPr>
      <w:r w:rsidRPr="00D73170">
        <w:rPr>
          <w:rFonts w:asciiTheme="minorHAnsi" w:hAnsiTheme="minorHAnsi" w:cstheme="minorHAnsi"/>
          <w:iCs/>
          <w:sz w:val="22"/>
          <w:szCs w:val="22"/>
        </w:rPr>
        <w:t>If, in your judgment, there is an applicable statutory exemption from disclosure for certain portions of your bid, please mark the precise portion(s) of the relevant page(s) of your bid that you believe are statutorily exempt from disclosure and identify the precise statutory basis for exemption from disclosure.</w:t>
      </w:r>
    </w:p>
    <w:p w14:paraId="79D2BECE" w14:textId="77777777" w:rsidR="000F4093" w:rsidRPr="00D73170" w:rsidRDefault="000F4093" w:rsidP="00B10F22">
      <w:pPr>
        <w:pStyle w:val="ListParagraph"/>
        <w:numPr>
          <w:ilvl w:val="0"/>
          <w:numId w:val="24"/>
        </w:numPr>
        <w:spacing w:before="120"/>
        <w:ind w:left="821"/>
        <w:contextualSpacing w:val="0"/>
        <w:jc w:val="both"/>
        <w:rPr>
          <w:rFonts w:asciiTheme="minorHAnsi" w:hAnsiTheme="minorHAnsi" w:cstheme="minorHAnsi"/>
          <w:iCs/>
          <w:sz w:val="22"/>
          <w:szCs w:val="22"/>
        </w:rPr>
      </w:pPr>
      <w:r w:rsidRPr="00D73170">
        <w:rPr>
          <w:rFonts w:asciiTheme="minorHAnsi" w:hAnsiTheme="minorHAnsi" w:cstheme="minorHAnsi"/>
          <w:iCs/>
          <w:sz w:val="22"/>
          <w:szCs w:val="22"/>
        </w:rPr>
        <w:t>In addition, if, in your judgment, certain portions of your bid are not statutorily exempt from disclosure but are sensitive because these particular portions of your bid (NOT including pricing) include highly confidential, proprietary, or trade secret information (or the equivalent) that your firm protects through the regular use of confidentiality or similar agreements and routine enforcements through court enforcement actions, please mark the precise portion(s) of the relevant page(s) of your bid that include such sensitive information.</w:t>
      </w:r>
    </w:p>
    <w:p w14:paraId="24EEEDCF" w14:textId="77777777" w:rsidR="000F4093" w:rsidRPr="00D73170" w:rsidRDefault="000F4093" w:rsidP="000F4093">
      <w:pPr>
        <w:spacing w:before="120"/>
        <w:jc w:val="both"/>
        <w:rPr>
          <w:rFonts w:asciiTheme="minorHAnsi" w:hAnsiTheme="minorHAnsi" w:cstheme="minorHAnsi"/>
          <w:sz w:val="22"/>
          <w:szCs w:val="22"/>
        </w:rPr>
      </w:pPr>
      <w:r w:rsidRPr="00D73170">
        <w:rPr>
          <w:rFonts w:asciiTheme="minorHAnsi" w:hAnsiTheme="minorHAnsi" w:cstheme="minorHAnsi"/>
          <w:sz w:val="22"/>
          <w:szCs w:val="22"/>
        </w:rPr>
        <w:t>In the event that Enterprise Services receives a public records disclosure request pertaining to information that you have submitted and marked either as (a) statutorily exempt from disclosure; or (b) sensitive, Enterprise Services, prior to disclosure, will do the following:</w:t>
      </w:r>
    </w:p>
    <w:p w14:paraId="7D25D32C" w14:textId="77777777" w:rsidR="000F4093" w:rsidRPr="00D73170" w:rsidRDefault="000F4093" w:rsidP="000F4093">
      <w:pPr>
        <w:pStyle w:val="ListParagraph"/>
        <w:numPr>
          <w:ilvl w:val="0"/>
          <w:numId w:val="24"/>
        </w:numPr>
        <w:spacing w:before="120"/>
        <w:ind w:left="821"/>
        <w:contextualSpacing w:val="0"/>
        <w:jc w:val="both"/>
        <w:rPr>
          <w:rFonts w:asciiTheme="minorHAnsi" w:hAnsiTheme="minorHAnsi" w:cstheme="minorHAnsi"/>
          <w:sz w:val="22"/>
          <w:szCs w:val="22"/>
        </w:rPr>
      </w:pPr>
      <w:r w:rsidRPr="00D73170">
        <w:rPr>
          <w:rFonts w:asciiTheme="minorHAnsi" w:hAnsiTheme="minorHAnsi" w:cstheme="minorHAnsi"/>
          <w:sz w:val="22"/>
          <w:szCs w:val="22"/>
        </w:rPr>
        <w:t>Enterprise Services’ Public Records Officer will review any records marked as statutorily exempt from disclosure.  In those situations, where the designation comports with the stated statutory exemption from disclosure, Enterprise Services will redact or withhold the document(s) as appropriate.</w:t>
      </w:r>
    </w:p>
    <w:p w14:paraId="2F2328EF" w14:textId="77777777" w:rsidR="000F4093" w:rsidRPr="00D73170" w:rsidRDefault="000F4093" w:rsidP="000F4093">
      <w:pPr>
        <w:pStyle w:val="ListParagraph"/>
        <w:numPr>
          <w:ilvl w:val="0"/>
          <w:numId w:val="24"/>
        </w:numPr>
        <w:spacing w:before="120"/>
        <w:ind w:left="821"/>
        <w:contextualSpacing w:val="0"/>
        <w:jc w:val="both"/>
        <w:rPr>
          <w:rFonts w:asciiTheme="minorHAnsi" w:hAnsiTheme="minorHAnsi" w:cstheme="minorHAnsi"/>
          <w:sz w:val="22"/>
          <w:szCs w:val="22"/>
        </w:rPr>
      </w:pPr>
      <w:r w:rsidRPr="00D73170">
        <w:rPr>
          <w:rFonts w:asciiTheme="minorHAnsi" w:hAnsiTheme="minorHAnsi" w:cstheme="minorHAnsi"/>
          <w:sz w:val="22"/>
          <w:szCs w:val="22"/>
        </w:rPr>
        <w:t>For documents marked ‘sensitive’ or for documents where Enterprise Services either determines that no statutory exemption to disclosure applies or is unable to determine whether the stated statutory exemption to disclosure properly applies, Enterprise Services will notify the bidder at the address provided in the bid submittal of the public records disclosure request and identify the date that Enterprise Services intends to release the document(s) (including documents marked ‘sensitive’ or exempt from disclosure) to the requester unless the bidder, at bidder’s sole expense, timely obtains a court order enjoining Enterprise Services from such disclosure.  In the event Bidder fails to timely file a motion for a court order enjoining such disclosure, Enterprise Services will release the requested document(s) on the date specified.  Bidder’s failure properly to identify exempted or sensitive information or timely respond after notice of request for public disclosure has been given shall be deemed a waiver by Bidder of any claim that such materials are exempt or protected from disclosure.</w:t>
      </w:r>
    </w:p>
    <w:p w14:paraId="4727D842" w14:textId="77777777" w:rsidR="00F14A6D" w:rsidRDefault="00F14A6D" w:rsidP="0095197A">
      <w:pPr>
        <w:jc w:val="both"/>
        <w:rPr>
          <w:rFonts w:ascii="Calibri" w:hAnsi="Calibri"/>
          <w:sz w:val="22"/>
          <w:szCs w:val="22"/>
        </w:rPr>
      </w:pPr>
    </w:p>
    <w:p w14:paraId="725E814C" w14:textId="544BA4FB" w:rsidR="008C6122" w:rsidRPr="00804E9E" w:rsidRDefault="00804E9E" w:rsidP="000F4093">
      <w:pPr>
        <w:keepNext/>
        <w:keepLines/>
        <w:jc w:val="both"/>
        <w:rPr>
          <w:rFonts w:ascii="Calibri" w:hAnsi="Calibri"/>
          <w:sz w:val="22"/>
          <w:szCs w:val="22"/>
        </w:rPr>
      </w:pPr>
      <w:r>
        <w:rPr>
          <w:rFonts w:ascii="Calibri" w:hAnsi="Calibri"/>
          <w:b/>
          <w:bCs/>
          <w:sz w:val="22"/>
          <w:szCs w:val="22"/>
        </w:rPr>
        <w:lastRenderedPageBreak/>
        <w:t>Economic Goals</w:t>
      </w:r>
    </w:p>
    <w:p w14:paraId="2E9323D1" w14:textId="40CEA619" w:rsidR="008C6122" w:rsidRPr="005335B7" w:rsidRDefault="008C6122" w:rsidP="000F4093">
      <w:pPr>
        <w:keepNext/>
        <w:keepLines/>
        <w:spacing w:before="120"/>
        <w:rPr>
          <w:rFonts w:ascii="Calibri" w:hAnsi="Calibri"/>
          <w:sz w:val="22"/>
          <w:szCs w:val="22"/>
        </w:rPr>
      </w:pPr>
      <w:r w:rsidRPr="005335B7">
        <w:rPr>
          <w:rFonts w:ascii="Calibri" w:hAnsi="Calibri"/>
          <w:sz w:val="22"/>
          <w:szCs w:val="22"/>
        </w:rPr>
        <w:t xml:space="preserve">In support of the state’s economic goals bidders are encouraged to consider the following in responding to this </w:t>
      </w:r>
      <w:r w:rsidR="002A0A58">
        <w:rPr>
          <w:rFonts w:ascii="Calibri" w:hAnsi="Calibri" w:cs="Arial"/>
          <w:sz w:val="22"/>
          <w:szCs w:val="22"/>
        </w:rPr>
        <w:t>Competitive</w:t>
      </w:r>
      <w:r w:rsidR="00223D22">
        <w:rPr>
          <w:rFonts w:ascii="Calibri" w:hAnsi="Calibri" w:cs="Arial"/>
          <w:sz w:val="22"/>
          <w:szCs w:val="22"/>
        </w:rPr>
        <w:t xml:space="preserve"> Solicitation</w:t>
      </w:r>
      <w:r w:rsidRPr="005335B7">
        <w:rPr>
          <w:rFonts w:ascii="Calibri" w:hAnsi="Calibri"/>
          <w:sz w:val="22"/>
          <w:szCs w:val="22"/>
        </w:rPr>
        <w:t>:</w:t>
      </w:r>
    </w:p>
    <w:p w14:paraId="5DD1CF48" w14:textId="52C6E4F9" w:rsidR="008C6122" w:rsidRDefault="008C6122" w:rsidP="000F4093">
      <w:pPr>
        <w:keepNext/>
        <w:keepLines/>
        <w:numPr>
          <w:ilvl w:val="0"/>
          <w:numId w:val="12"/>
        </w:numPr>
        <w:spacing w:before="120"/>
        <w:ind w:left="1440" w:right="720"/>
        <w:jc w:val="both"/>
        <w:rPr>
          <w:rFonts w:ascii="Calibri" w:hAnsi="Calibri"/>
          <w:sz w:val="22"/>
          <w:szCs w:val="22"/>
        </w:rPr>
      </w:pPr>
      <w:r w:rsidRPr="005335B7">
        <w:rPr>
          <w:rFonts w:ascii="Calibri" w:hAnsi="Calibri"/>
          <w:sz w:val="22"/>
          <w:szCs w:val="22"/>
        </w:rPr>
        <w:t xml:space="preserve">Support for a diverse supplier pool, including, veteran-owned, minority-owned and women-owned business enterprises. </w:t>
      </w:r>
      <w:r w:rsidR="00A42805">
        <w:rPr>
          <w:rFonts w:ascii="Calibri" w:hAnsi="Calibri"/>
          <w:sz w:val="22"/>
          <w:szCs w:val="22"/>
        </w:rPr>
        <w:t xml:space="preserve"> </w:t>
      </w:r>
      <w:r w:rsidR="00180F27">
        <w:rPr>
          <w:rFonts w:ascii="Calibri" w:hAnsi="Calibri"/>
          <w:sz w:val="22"/>
          <w:szCs w:val="22"/>
        </w:rPr>
        <w:t>Results Washington</w:t>
      </w:r>
      <w:r w:rsidRPr="005335B7">
        <w:rPr>
          <w:rFonts w:ascii="Calibri" w:hAnsi="Calibri"/>
          <w:sz w:val="22"/>
          <w:szCs w:val="22"/>
        </w:rPr>
        <w:t xml:space="preserve"> has established </w:t>
      </w:r>
      <w:r w:rsidR="00223D22">
        <w:rPr>
          <w:rFonts w:ascii="Calibri" w:hAnsi="Calibri"/>
          <w:sz w:val="22"/>
          <w:szCs w:val="22"/>
        </w:rPr>
        <w:t xml:space="preserve">the following </w:t>
      </w:r>
      <w:r w:rsidRPr="005335B7">
        <w:rPr>
          <w:rFonts w:ascii="Calibri" w:hAnsi="Calibri"/>
          <w:sz w:val="22"/>
          <w:szCs w:val="22"/>
        </w:rPr>
        <w:t xml:space="preserve">voluntary numerical goals </w:t>
      </w:r>
      <w:r w:rsidR="00223D22">
        <w:rPr>
          <w:rFonts w:ascii="Calibri" w:hAnsi="Calibri"/>
          <w:sz w:val="22"/>
          <w:szCs w:val="22"/>
        </w:rPr>
        <w:t xml:space="preserve">for this </w:t>
      </w:r>
      <w:r w:rsidR="00403952">
        <w:rPr>
          <w:rFonts w:ascii="Calibri" w:hAnsi="Calibri" w:cs="Arial"/>
          <w:sz w:val="22"/>
          <w:szCs w:val="22"/>
        </w:rPr>
        <w:t>Competitive</w:t>
      </w:r>
      <w:r w:rsidR="00223D22">
        <w:rPr>
          <w:rFonts w:ascii="Calibri" w:hAnsi="Calibri" w:cs="Arial"/>
          <w:sz w:val="22"/>
          <w:szCs w:val="22"/>
        </w:rPr>
        <w:t xml:space="preserve"> Solicitation</w:t>
      </w:r>
      <w:r w:rsidRPr="005335B7">
        <w:rPr>
          <w:rFonts w:ascii="Calibri" w:hAnsi="Calibri"/>
          <w:sz w:val="22"/>
          <w:szCs w:val="22"/>
        </w:rPr>
        <w:t>:</w:t>
      </w:r>
    </w:p>
    <w:p w14:paraId="5509EC80" w14:textId="77777777" w:rsidR="000E2139" w:rsidRPr="005335B7" w:rsidRDefault="003F10F9" w:rsidP="000F4093">
      <w:pPr>
        <w:numPr>
          <w:ilvl w:val="2"/>
          <w:numId w:val="12"/>
        </w:numPr>
        <w:spacing w:before="120"/>
        <w:ind w:right="720"/>
        <w:jc w:val="both"/>
        <w:rPr>
          <w:rFonts w:ascii="Calibri" w:hAnsi="Calibri"/>
          <w:bCs/>
          <w:sz w:val="22"/>
          <w:szCs w:val="22"/>
          <w:lang w:val="x-none"/>
        </w:rPr>
      </w:pPr>
      <w:r>
        <w:rPr>
          <w:rFonts w:ascii="Calibri" w:hAnsi="Calibri"/>
          <w:bCs/>
          <w:sz w:val="22"/>
          <w:szCs w:val="22"/>
        </w:rPr>
        <w:t>Ten (</w:t>
      </w:r>
      <w:r w:rsidR="007445CA">
        <w:rPr>
          <w:rFonts w:ascii="Calibri" w:hAnsi="Calibri"/>
          <w:bCs/>
          <w:sz w:val="22"/>
          <w:szCs w:val="22"/>
        </w:rPr>
        <w:t>10</w:t>
      </w:r>
      <w:r>
        <w:rPr>
          <w:rFonts w:ascii="Calibri" w:hAnsi="Calibri"/>
          <w:bCs/>
          <w:sz w:val="22"/>
          <w:szCs w:val="22"/>
        </w:rPr>
        <w:t>)</w:t>
      </w:r>
      <w:r w:rsidR="000E2139" w:rsidRPr="005335B7">
        <w:rPr>
          <w:rFonts w:ascii="Calibri" w:hAnsi="Calibri"/>
          <w:bCs/>
          <w:sz w:val="22"/>
          <w:szCs w:val="22"/>
        </w:rPr>
        <w:t xml:space="preserve"> </w:t>
      </w:r>
      <w:r w:rsidR="000E2139" w:rsidRPr="005335B7">
        <w:rPr>
          <w:rFonts w:ascii="Calibri" w:hAnsi="Calibri"/>
          <w:bCs/>
          <w:sz w:val="22"/>
          <w:szCs w:val="22"/>
          <w:lang w:val="x-none"/>
        </w:rPr>
        <w:t xml:space="preserve">percent </w:t>
      </w:r>
      <w:r w:rsidR="00180F27" w:rsidRPr="005335B7">
        <w:rPr>
          <w:rFonts w:ascii="Calibri" w:hAnsi="Calibri"/>
          <w:bCs/>
          <w:sz w:val="22"/>
          <w:szCs w:val="22"/>
          <w:lang w:val="x-none"/>
        </w:rPr>
        <w:t>minority-owned businesses (MBE)</w:t>
      </w:r>
      <w:r w:rsidR="000E2139" w:rsidRPr="005335B7">
        <w:rPr>
          <w:rFonts w:ascii="Calibri" w:hAnsi="Calibri"/>
          <w:bCs/>
          <w:sz w:val="22"/>
          <w:szCs w:val="22"/>
          <w:lang w:val="x-none"/>
        </w:rPr>
        <w:t>;</w:t>
      </w:r>
    </w:p>
    <w:p w14:paraId="78C2C130" w14:textId="77777777" w:rsidR="000E2139" w:rsidRPr="005335B7" w:rsidRDefault="003F10F9" w:rsidP="000F4093">
      <w:pPr>
        <w:numPr>
          <w:ilvl w:val="2"/>
          <w:numId w:val="12"/>
        </w:numPr>
        <w:spacing w:before="120"/>
        <w:ind w:right="720"/>
        <w:jc w:val="both"/>
        <w:rPr>
          <w:rFonts w:ascii="Calibri" w:hAnsi="Calibri"/>
          <w:bCs/>
          <w:sz w:val="22"/>
          <w:szCs w:val="22"/>
          <w:lang w:val="x-none"/>
        </w:rPr>
      </w:pPr>
      <w:r>
        <w:rPr>
          <w:rFonts w:ascii="Calibri" w:hAnsi="Calibri"/>
          <w:bCs/>
          <w:sz w:val="22"/>
          <w:szCs w:val="22"/>
        </w:rPr>
        <w:t>Six (</w:t>
      </w:r>
      <w:r w:rsidR="007445CA">
        <w:rPr>
          <w:rFonts w:ascii="Calibri" w:hAnsi="Calibri"/>
          <w:bCs/>
          <w:sz w:val="22"/>
          <w:szCs w:val="22"/>
        </w:rPr>
        <w:t>6</w:t>
      </w:r>
      <w:r>
        <w:rPr>
          <w:rFonts w:ascii="Calibri" w:hAnsi="Calibri"/>
          <w:bCs/>
          <w:sz w:val="22"/>
          <w:szCs w:val="22"/>
        </w:rPr>
        <w:t>)</w:t>
      </w:r>
      <w:r w:rsidR="000E2139" w:rsidRPr="005335B7">
        <w:rPr>
          <w:rFonts w:ascii="Calibri" w:hAnsi="Calibri"/>
          <w:bCs/>
          <w:sz w:val="22"/>
          <w:szCs w:val="22"/>
        </w:rPr>
        <w:t xml:space="preserve"> </w:t>
      </w:r>
      <w:r w:rsidR="000E2139" w:rsidRPr="005335B7">
        <w:rPr>
          <w:rFonts w:ascii="Calibri" w:hAnsi="Calibri"/>
          <w:bCs/>
          <w:sz w:val="22"/>
          <w:szCs w:val="22"/>
          <w:lang w:val="x-none"/>
        </w:rPr>
        <w:t>percent</w:t>
      </w:r>
      <w:r w:rsidR="00180F27">
        <w:rPr>
          <w:rFonts w:ascii="Calibri" w:hAnsi="Calibri"/>
          <w:bCs/>
          <w:sz w:val="22"/>
          <w:szCs w:val="22"/>
        </w:rPr>
        <w:t xml:space="preserve"> </w:t>
      </w:r>
      <w:r w:rsidR="00180F27" w:rsidRPr="005335B7">
        <w:rPr>
          <w:rFonts w:ascii="Calibri" w:hAnsi="Calibri"/>
          <w:bCs/>
          <w:sz w:val="22"/>
          <w:szCs w:val="22"/>
          <w:lang w:val="x-none"/>
        </w:rPr>
        <w:t>women-owned businesses (WBE)</w:t>
      </w:r>
      <w:r w:rsidR="000E2139" w:rsidRPr="005335B7">
        <w:rPr>
          <w:rFonts w:ascii="Calibri" w:hAnsi="Calibri"/>
          <w:bCs/>
          <w:sz w:val="22"/>
          <w:szCs w:val="22"/>
          <w:lang w:val="x-none"/>
        </w:rPr>
        <w:t>;</w:t>
      </w:r>
    </w:p>
    <w:p w14:paraId="627A54B5" w14:textId="77777777" w:rsidR="000E2139" w:rsidRPr="005335B7" w:rsidRDefault="003F10F9" w:rsidP="000F4093">
      <w:pPr>
        <w:numPr>
          <w:ilvl w:val="2"/>
          <w:numId w:val="12"/>
        </w:numPr>
        <w:spacing w:before="120"/>
        <w:ind w:right="720"/>
        <w:jc w:val="both"/>
        <w:rPr>
          <w:rFonts w:ascii="Calibri" w:hAnsi="Calibri"/>
          <w:sz w:val="22"/>
          <w:szCs w:val="22"/>
        </w:rPr>
      </w:pPr>
      <w:r>
        <w:rPr>
          <w:rFonts w:ascii="Calibri" w:hAnsi="Calibri"/>
          <w:sz w:val="22"/>
          <w:szCs w:val="22"/>
        </w:rPr>
        <w:t>Five (</w:t>
      </w:r>
      <w:r w:rsidR="007445CA">
        <w:rPr>
          <w:rFonts w:ascii="Calibri" w:hAnsi="Calibri"/>
          <w:sz w:val="22"/>
          <w:szCs w:val="22"/>
        </w:rPr>
        <w:t>5</w:t>
      </w:r>
      <w:r>
        <w:rPr>
          <w:rFonts w:ascii="Calibri" w:hAnsi="Calibri"/>
          <w:sz w:val="22"/>
          <w:szCs w:val="22"/>
        </w:rPr>
        <w:t>)</w:t>
      </w:r>
      <w:r w:rsidR="000E2139" w:rsidRPr="005335B7">
        <w:rPr>
          <w:rFonts w:ascii="Calibri" w:hAnsi="Calibri"/>
          <w:sz w:val="22"/>
          <w:szCs w:val="22"/>
        </w:rPr>
        <w:t xml:space="preserve"> percent veteran-owned businesses (VB). </w:t>
      </w:r>
    </w:p>
    <w:p w14:paraId="0A1090C7" w14:textId="77777777" w:rsidR="000E2139" w:rsidRDefault="000E2139" w:rsidP="000F4093">
      <w:pPr>
        <w:spacing w:before="40"/>
        <w:ind w:left="1440"/>
        <w:rPr>
          <w:rFonts w:ascii="Calibri" w:hAnsi="Calibri"/>
          <w:sz w:val="22"/>
          <w:szCs w:val="22"/>
        </w:rPr>
      </w:pPr>
      <w:r w:rsidRPr="005335B7">
        <w:rPr>
          <w:rFonts w:ascii="Calibri" w:hAnsi="Calibri"/>
          <w:sz w:val="22"/>
          <w:szCs w:val="22"/>
        </w:rPr>
        <w:t xml:space="preserve">Achievement of these goals is encouraged whether directly or through subcontractors. Bidders may contact the </w:t>
      </w:r>
      <w:hyperlink r:id="rId114" w:history="1">
        <w:r w:rsidRPr="005335B7">
          <w:rPr>
            <w:rStyle w:val="Hyperlink"/>
            <w:rFonts w:ascii="Calibri" w:hAnsi="Calibri"/>
            <w:sz w:val="22"/>
            <w:szCs w:val="22"/>
          </w:rPr>
          <w:t>Office of Minority and Women’s Business Enterprises</w:t>
        </w:r>
      </w:hyperlink>
      <w:r w:rsidRPr="005335B7">
        <w:rPr>
          <w:rFonts w:ascii="Calibri" w:hAnsi="Calibri"/>
          <w:sz w:val="22"/>
          <w:szCs w:val="22"/>
        </w:rPr>
        <w:t xml:space="preserve"> for information on certified firms</w:t>
      </w:r>
      <w:r w:rsidRPr="005335B7">
        <w:rPr>
          <w:rFonts w:ascii="Calibri" w:hAnsi="Calibri"/>
          <w:i/>
          <w:sz w:val="22"/>
          <w:szCs w:val="22"/>
        </w:rPr>
        <w:t xml:space="preserve"> </w:t>
      </w:r>
      <w:r>
        <w:rPr>
          <w:rFonts w:ascii="Calibri" w:hAnsi="Calibri"/>
          <w:sz w:val="22"/>
          <w:szCs w:val="22"/>
        </w:rPr>
        <w:t>or to become certified.</w:t>
      </w:r>
    </w:p>
    <w:p w14:paraId="5C52453A" w14:textId="77777777" w:rsidR="003124CC" w:rsidRPr="003124CC" w:rsidRDefault="003124CC" w:rsidP="003124CC">
      <w:pPr>
        <w:numPr>
          <w:ilvl w:val="0"/>
          <w:numId w:val="12"/>
        </w:numPr>
        <w:spacing w:before="120"/>
        <w:ind w:left="1440" w:right="720"/>
        <w:jc w:val="both"/>
        <w:rPr>
          <w:rFonts w:ascii="Calibri" w:hAnsi="Calibri"/>
          <w:sz w:val="22"/>
          <w:szCs w:val="22"/>
        </w:rPr>
      </w:pPr>
      <w:r w:rsidRPr="003124CC">
        <w:rPr>
          <w:rFonts w:ascii="Calibri" w:hAnsi="Calibri"/>
          <w:sz w:val="22"/>
          <w:szCs w:val="22"/>
          <w:lang w:bidi="en-US"/>
        </w:rPr>
        <w:t xml:space="preserve">Veterans and U.S. active duty, reserve or National Guard service-members are eligible for the registry.  The veteran or service-member must control and own at least </w:t>
      </w:r>
      <w:r w:rsidR="003F10F9">
        <w:rPr>
          <w:rFonts w:ascii="Calibri" w:hAnsi="Calibri"/>
          <w:sz w:val="22"/>
          <w:szCs w:val="22"/>
          <w:lang w:bidi="en-US"/>
        </w:rPr>
        <w:t>fifty-one (</w:t>
      </w:r>
      <w:r w:rsidRPr="003124CC">
        <w:rPr>
          <w:rFonts w:ascii="Calibri" w:hAnsi="Calibri"/>
          <w:sz w:val="22"/>
          <w:szCs w:val="22"/>
          <w:lang w:bidi="en-US"/>
        </w:rPr>
        <w:t>51</w:t>
      </w:r>
      <w:r w:rsidR="003F10F9">
        <w:rPr>
          <w:rFonts w:ascii="Calibri" w:hAnsi="Calibri"/>
          <w:sz w:val="22"/>
          <w:szCs w:val="22"/>
          <w:lang w:bidi="en-US"/>
        </w:rPr>
        <w:t>)</w:t>
      </w:r>
      <w:r w:rsidRPr="003124CC">
        <w:rPr>
          <w:rFonts w:ascii="Calibri" w:hAnsi="Calibri"/>
          <w:sz w:val="22"/>
          <w:szCs w:val="22"/>
          <w:lang w:bidi="en-US"/>
        </w:rPr>
        <w:t xml:space="preserve"> percent of the business and the </w:t>
      </w:r>
      <w:r w:rsidRPr="003124CC">
        <w:rPr>
          <w:rFonts w:ascii="Calibri" w:hAnsi="Calibri"/>
          <w:bCs/>
          <w:sz w:val="22"/>
          <w:szCs w:val="22"/>
          <w:lang w:bidi="en-US"/>
        </w:rPr>
        <w:t>business must be legally operating in the State of Washington</w:t>
      </w:r>
      <w:r w:rsidRPr="003124CC">
        <w:rPr>
          <w:rFonts w:ascii="Calibri" w:hAnsi="Calibri"/>
          <w:sz w:val="22"/>
          <w:szCs w:val="22"/>
          <w:lang w:bidi="en-US"/>
        </w:rPr>
        <w:t>.  Control means the authority or ability to direct, regulate or influence day-to-day operations.</w:t>
      </w:r>
    </w:p>
    <w:p w14:paraId="1B1FCD44" w14:textId="77777777" w:rsidR="00CE4E64" w:rsidRDefault="00CE4E64" w:rsidP="00ED370F">
      <w:pPr>
        <w:jc w:val="both"/>
        <w:rPr>
          <w:rFonts w:ascii="Calibri" w:hAnsi="Calibri"/>
          <w:sz w:val="22"/>
          <w:szCs w:val="22"/>
          <w:lang w:bidi="en-US"/>
        </w:rPr>
      </w:pPr>
    </w:p>
    <w:p w14:paraId="2E12789B" w14:textId="77777777" w:rsidR="0058184F" w:rsidRPr="0058184F" w:rsidRDefault="0058184F" w:rsidP="00ED370F">
      <w:pPr>
        <w:spacing w:after="120"/>
        <w:jc w:val="both"/>
        <w:rPr>
          <w:rFonts w:ascii="Calibri" w:hAnsi="Calibri"/>
          <w:b/>
          <w:sz w:val="22"/>
          <w:szCs w:val="22"/>
          <w:lang w:bidi="en-US"/>
        </w:rPr>
      </w:pPr>
      <w:r w:rsidRPr="0058184F">
        <w:rPr>
          <w:rFonts w:ascii="Calibri" w:hAnsi="Calibri"/>
          <w:b/>
          <w:sz w:val="22"/>
          <w:szCs w:val="22"/>
        </w:rPr>
        <w:t>Resources</w:t>
      </w:r>
    </w:p>
    <w:p w14:paraId="15A9900D" w14:textId="447F98F8"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rPr>
        <w:t>Register</w:t>
      </w:r>
      <w:r w:rsidRPr="0058184F">
        <w:rPr>
          <w:rFonts w:ascii="Calibri" w:hAnsi="Calibri"/>
          <w:sz w:val="22"/>
          <w:szCs w:val="22"/>
          <w:lang w:bidi="en-US"/>
        </w:rPr>
        <w:t xml:space="preserve"> for </w:t>
      </w:r>
      <w:r w:rsidR="00403952">
        <w:rPr>
          <w:rFonts w:ascii="Calibri" w:hAnsi="Calibri" w:cs="Arial"/>
          <w:sz w:val="22"/>
          <w:szCs w:val="22"/>
        </w:rPr>
        <w:t>competitive</w:t>
      </w:r>
      <w:r w:rsidR="009C0A23">
        <w:rPr>
          <w:rFonts w:ascii="Calibri" w:hAnsi="Calibri"/>
          <w:sz w:val="22"/>
          <w:szCs w:val="22"/>
          <w:lang w:bidi="en-US"/>
        </w:rPr>
        <w:t xml:space="preserve"> </w:t>
      </w:r>
      <w:r w:rsidRPr="0058184F">
        <w:rPr>
          <w:rFonts w:ascii="Calibri" w:hAnsi="Calibri"/>
          <w:sz w:val="22"/>
          <w:szCs w:val="22"/>
          <w:lang w:bidi="en-US"/>
        </w:rPr>
        <w:t>solicitation notices at the Washington Electronic Business Solution (WEBS</w:t>
      </w:r>
      <w:r w:rsidR="00764DA3" w:rsidRPr="0058184F">
        <w:rPr>
          <w:rFonts w:ascii="Calibri" w:hAnsi="Calibri"/>
          <w:sz w:val="22"/>
          <w:szCs w:val="22"/>
          <w:lang w:bidi="en-US"/>
        </w:rPr>
        <w:t xml:space="preserve">) </w:t>
      </w:r>
      <w:hyperlink r:id="rId115" w:history="1">
        <w:r w:rsidR="00093CB1">
          <w:rPr>
            <w:rStyle w:val="Hyperlink"/>
            <w:rFonts w:ascii="Calibri" w:hAnsi="Calibri"/>
            <w:sz w:val="22"/>
            <w:szCs w:val="22"/>
            <w:lang w:bidi="en-US"/>
          </w:rPr>
          <w:t>WEBS Registration</w:t>
        </w:r>
      </w:hyperlink>
      <w:r w:rsidR="003F10F9">
        <w:rPr>
          <w:rFonts w:ascii="Calibri" w:hAnsi="Calibri"/>
          <w:sz w:val="22"/>
          <w:szCs w:val="22"/>
        </w:rPr>
        <w:t>.</w:t>
      </w:r>
      <w:r w:rsidRPr="0058184F">
        <w:rPr>
          <w:rFonts w:ascii="Calibri" w:hAnsi="Calibri"/>
          <w:sz w:val="22"/>
          <w:szCs w:val="22"/>
          <w:lang w:bidi="en-US"/>
        </w:rPr>
        <w:t xml:space="preserve"> </w:t>
      </w:r>
      <w:r w:rsidR="009C0A23">
        <w:rPr>
          <w:rFonts w:ascii="Calibri" w:hAnsi="Calibri"/>
          <w:sz w:val="22"/>
          <w:szCs w:val="22"/>
          <w:lang w:bidi="en-US"/>
        </w:rPr>
        <w:t>Note:  There is no cost to register on WEBS.</w:t>
      </w:r>
    </w:p>
    <w:p w14:paraId="25080FFA" w14:textId="77777777"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lang w:bidi="en-US"/>
        </w:rPr>
        <w:t xml:space="preserve">If you </w:t>
      </w:r>
      <w:r w:rsidRPr="0058184F">
        <w:rPr>
          <w:rFonts w:ascii="Calibri" w:hAnsi="Calibri"/>
          <w:sz w:val="22"/>
          <w:szCs w:val="22"/>
        </w:rPr>
        <w:t>qualify</w:t>
      </w:r>
      <w:r w:rsidRPr="0058184F">
        <w:rPr>
          <w:rFonts w:ascii="Calibri" w:hAnsi="Calibri"/>
          <w:sz w:val="22"/>
          <w:szCs w:val="22"/>
          <w:lang w:bidi="en-US"/>
        </w:rPr>
        <w:t xml:space="preserve"> as a Washington small business, identify yourself in WEBS. </w:t>
      </w:r>
      <w:r w:rsidR="00D455E8">
        <w:rPr>
          <w:rFonts w:ascii="Calibri" w:hAnsi="Calibri"/>
          <w:sz w:val="22"/>
          <w:szCs w:val="22"/>
          <w:lang w:bidi="en-US"/>
        </w:rPr>
        <w:t xml:space="preserve"> </w:t>
      </w:r>
      <w:r w:rsidRPr="0058184F">
        <w:rPr>
          <w:rFonts w:ascii="Calibri" w:hAnsi="Calibri"/>
          <w:sz w:val="22"/>
          <w:szCs w:val="22"/>
          <w:lang w:bidi="en-US"/>
        </w:rPr>
        <w:t>Call WEBS Customer Service at 360-902-7400.</w:t>
      </w:r>
    </w:p>
    <w:p w14:paraId="4159A7B6" w14:textId="6EEF9CD2"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lang w:bidi="en-US"/>
        </w:rPr>
        <w:t xml:space="preserve">Contact the Washington State Office of Minority and Women’s Business Enterprises about state and federal certification programs at Phone 866-208-1064 or </w:t>
      </w:r>
      <w:hyperlink r:id="rId116" w:history="1">
        <w:r w:rsidR="00093CB1">
          <w:rPr>
            <w:rStyle w:val="Hyperlink"/>
            <w:rFonts w:ascii="Calibri" w:hAnsi="Calibri"/>
            <w:sz w:val="22"/>
            <w:szCs w:val="22"/>
            <w:lang w:bidi="en-US"/>
          </w:rPr>
          <w:t>OMWBE</w:t>
        </w:r>
      </w:hyperlink>
      <w:r w:rsidR="003F10F9">
        <w:rPr>
          <w:rFonts w:ascii="Calibri" w:hAnsi="Calibri"/>
          <w:sz w:val="22"/>
          <w:szCs w:val="22"/>
        </w:rPr>
        <w:t>.</w:t>
      </w:r>
      <w:r w:rsidRPr="0058184F">
        <w:rPr>
          <w:rFonts w:ascii="Calibri" w:hAnsi="Calibri"/>
          <w:sz w:val="22"/>
          <w:szCs w:val="22"/>
          <w:lang w:bidi="en-US"/>
        </w:rPr>
        <w:t xml:space="preserve"> </w:t>
      </w:r>
    </w:p>
    <w:p w14:paraId="2783CC4F" w14:textId="6095B279" w:rsidR="0058184F" w:rsidRPr="0058184F" w:rsidRDefault="0058184F" w:rsidP="00363FF0">
      <w:pPr>
        <w:numPr>
          <w:ilvl w:val="0"/>
          <w:numId w:val="12"/>
        </w:numPr>
        <w:spacing w:before="120"/>
        <w:ind w:left="1440" w:right="720"/>
        <w:rPr>
          <w:rFonts w:ascii="Calibri" w:hAnsi="Calibri"/>
          <w:sz w:val="22"/>
          <w:szCs w:val="22"/>
          <w:lang w:bidi="en-US"/>
        </w:rPr>
      </w:pPr>
      <w:r w:rsidRPr="0058184F">
        <w:rPr>
          <w:rFonts w:ascii="Calibri" w:hAnsi="Calibri"/>
          <w:sz w:val="22"/>
          <w:szCs w:val="22"/>
        </w:rPr>
        <w:t>Contact</w:t>
      </w:r>
      <w:r w:rsidRPr="0058184F">
        <w:rPr>
          <w:rFonts w:ascii="Calibri" w:hAnsi="Calibri"/>
          <w:sz w:val="22"/>
          <w:szCs w:val="22"/>
          <w:lang w:bidi="en-US"/>
        </w:rPr>
        <w:t xml:space="preserve"> the Washington State Department of Veterans’ Affairs about </w:t>
      </w:r>
      <w:r w:rsidR="009C0A23">
        <w:rPr>
          <w:rFonts w:ascii="Calibri" w:hAnsi="Calibri"/>
          <w:sz w:val="22"/>
          <w:szCs w:val="22"/>
          <w:lang w:bidi="en-US"/>
        </w:rPr>
        <w:t xml:space="preserve">veteran-owned businesses </w:t>
      </w:r>
      <w:r w:rsidRPr="0058184F">
        <w:rPr>
          <w:rFonts w:ascii="Calibri" w:hAnsi="Calibri"/>
          <w:sz w:val="22"/>
          <w:szCs w:val="22"/>
          <w:lang w:bidi="en-US"/>
        </w:rPr>
        <w:t xml:space="preserve">certification at (360) 725-2169 or </w:t>
      </w:r>
      <w:hyperlink r:id="rId117" w:history="1">
        <w:r w:rsidR="00093CB1">
          <w:rPr>
            <w:rStyle w:val="Hyperlink"/>
            <w:rFonts w:ascii="Calibri" w:hAnsi="Calibri"/>
            <w:sz w:val="22"/>
            <w:szCs w:val="22"/>
            <w:lang w:bidi="en-US"/>
          </w:rPr>
          <w:t>DVA</w:t>
        </w:r>
      </w:hyperlink>
      <w:r w:rsidRPr="0058184F">
        <w:rPr>
          <w:rFonts w:ascii="Calibri" w:hAnsi="Calibri"/>
          <w:sz w:val="22"/>
          <w:szCs w:val="22"/>
          <w:lang w:bidi="en-US"/>
        </w:rPr>
        <w:t xml:space="preserve">. </w:t>
      </w:r>
    </w:p>
    <w:p w14:paraId="1FE43A45" w14:textId="45F9211A" w:rsidR="00BA2694" w:rsidRPr="008F4F1C" w:rsidRDefault="009C0A23" w:rsidP="008F4F1C">
      <w:pPr>
        <w:numPr>
          <w:ilvl w:val="0"/>
          <w:numId w:val="12"/>
        </w:numPr>
        <w:spacing w:before="120"/>
        <w:ind w:left="1440" w:right="720"/>
        <w:rPr>
          <w:rFonts w:ascii="Calibri" w:hAnsi="Calibri"/>
          <w:sz w:val="22"/>
          <w:szCs w:val="22"/>
          <w:lang w:bidi="en-US"/>
        </w:rPr>
      </w:pPr>
      <w:r>
        <w:rPr>
          <w:rFonts w:ascii="Calibri" w:hAnsi="Calibri"/>
          <w:sz w:val="22"/>
          <w:szCs w:val="22"/>
        </w:rPr>
        <w:t>Contact Enterprise Services about small and diverse business inclusion</w:t>
      </w:r>
      <w:r w:rsidR="00E41C7E">
        <w:rPr>
          <w:rFonts w:ascii="Calibri" w:hAnsi="Calibri"/>
          <w:sz w:val="22"/>
          <w:szCs w:val="22"/>
          <w:lang w:bidi="en-US"/>
        </w:rPr>
        <w:t>.</w:t>
      </w:r>
    </w:p>
    <w:sectPr w:rsidR="00BA2694" w:rsidRPr="008F4F1C" w:rsidSect="00A845F2">
      <w:footerReference w:type="default" r:id="rId118"/>
      <w:headerReference w:type="first" r:id="rId119"/>
      <w:pgSz w:w="12240" w:h="15840"/>
      <w:pgMar w:top="810" w:right="1440" w:bottom="1440" w:left="1440" w:header="504"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428A796F" w14:textId="77777777" w:rsidR="00FF54B7" w:rsidRPr="00192D6D" w:rsidRDefault="00FF54B7" w:rsidP="00192D6D">
      <w:r>
        <w:separator/>
      </w:r>
    </w:p>
  </w:endnote>
  <w:endnote w:type="continuationSeparator" w:id="0">
    <w:p w14:paraId="165628E6" w14:textId="77777777" w:rsidR="00FF54B7" w:rsidRPr="00192D6D" w:rsidRDefault="00FF54B7" w:rsidP="00192D6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G Times">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F659E74" w14:textId="1E6E281A" w:rsidR="00D808FA" w:rsidRPr="007F754A" w:rsidRDefault="00D808FA" w:rsidP="007F754A">
    <w:pPr>
      <w:pStyle w:val="Footer"/>
      <w:pBdr>
        <w:top w:val="single" w:sz="4" w:space="1" w:color="auto"/>
      </w:pBdr>
      <w:tabs>
        <w:tab w:val="clear" w:pos="4320"/>
        <w:tab w:val="clear" w:pos="8640"/>
        <w:tab w:val="right" w:pos="9360"/>
      </w:tabs>
      <w:rPr>
        <w:rFonts w:ascii="Calibri" w:hAnsi="Calibri"/>
        <w:smallCaps/>
        <w:sz w:val="20"/>
        <w:szCs w:val="20"/>
      </w:rPr>
    </w:pPr>
    <w:r>
      <w:rPr>
        <w:rFonts w:ascii="Calibri" w:hAnsi="Calibri"/>
        <w:smallCaps/>
        <w:sz w:val="20"/>
        <w:szCs w:val="20"/>
        <w:lang w:val="en-US"/>
      </w:rPr>
      <w:t>Competitive Solicitation No. 05218 – Lawn &amp; Grounds Equipment</w:t>
    </w:r>
    <w:r w:rsidRPr="007F754A">
      <w:rPr>
        <w:rFonts w:ascii="Calibri" w:hAnsi="Calibri"/>
        <w:smallCaps/>
        <w:sz w:val="20"/>
        <w:szCs w:val="20"/>
      </w:rPr>
      <w:tab/>
      <w:t xml:space="preserve">Page </w:t>
    </w:r>
    <w:r w:rsidRPr="007F754A">
      <w:rPr>
        <w:rFonts w:ascii="Calibri" w:hAnsi="Calibri"/>
        <w:smallCaps/>
        <w:sz w:val="20"/>
        <w:szCs w:val="20"/>
      </w:rPr>
      <w:fldChar w:fldCharType="begin"/>
    </w:r>
    <w:r w:rsidRPr="007F754A">
      <w:rPr>
        <w:rFonts w:ascii="Calibri" w:hAnsi="Calibri"/>
        <w:smallCaps/>
        <w:sz w:val="20"/>
        <w:szCs w:val="20"/>
      </w:rPr>
      <w:instrText xml:space="preserve"> PAGE   \* MERGEFORMAT </w:instrText>
    </w:r>
    <w:r w:rsidRPr="007F754A">
      <w:rPr>
        <w:rFonts w:ascii="Calibri" w:hAnsi="Calibri"/>
        <w:smallCaps/>
        <w:sz w:val="20"/>
        <w:szCs w:val="20"/>
      </w:rPr>
      <w:fldChar w:fldCharType="separate"/>
    </w:r>
    <w:r w:rsidR="00A62917">
      <w:rPr>
        <w:rFonts w:ascii="Calibri" w:hAnsi="Calibri"/>
        <w:smallCaps/>
        <w:noProof/>
        <w:sz w:val="20"/>
        <w:szCs w:val="20"/>
      </w:rPr>
      <w:t>10</w:t>
    </w:r>
    <w:r w:rsidRPr="007F754A">
      <w:rPr>
        <w:rFonts w:ascii="Calibri" w:hAnsi="Calibri"/>
        <w:smallCaps/>
        <w:noProof/>
        <w:sz w:val="20"/>
        <w:szCs w:val="20"/>
      </w:rPr>
      <w:fldChar w:fldCharType="end"/>
    </w:r>
  </w:p>
  <w:p w14:paraId="287CB10B" w14:textId="38ECED55" w:rsidR="00D808FA" w:rsidRPr="007F754A" w:rsidRDefault="00D808FA">
    <w:pPr>
      <w:pStyle w:val="Footer"/>
      <w:rPr>
        <w:rFonts w:ascii="Calibri" w:hAnsi="Calibri"/>
        <w:sz w:val="16"/>
        <w:szCs w:val="16"/>
        <w:lang w:val="en-US"/>
      </w:rPr>
    </w:pPr>
    <w:r w:rsidRPr="007F754A">
      <w:rPr>
        <w:rFonts w:ascii="Calibri" w:hAnsi="Calibri"/>
        <w:sz w:val="16"/>
        <w:szCs w:val="16"/>
        <w:lang w:val="en-US"/>
      </w:rPr>
      <w:t xml:space="preserve">(Rev </w:t>
    </w:r>
    <w:r>
      <w:rPr>
        <w:rFonts w:ascii="Calibri" w:hAnsi="Calibri"/>
        <w:sz w:val="16"/>
        <w:szCs w:val="16"/>
        <w:lang w:val="en-US"/>
      </w:rPr>
      <w:t>11-7</w:t>
    </w:r>
    <w:r w:rsidRPr="007F754A">
      <w:rPr>
        <w:rFonts w:ascii="Calibri" w:hAnsi="Calibri"/>
        <w:sz w:val="16"/>
        <w:szCs w:val="16"/>
        <w:lang w:val="en-US"/>
      </w:rPr>
      <w:t>-201</w:t>
    </w:r>
    <w:r>
      <w:rPr>
        <w:rFonts w:ascii="Calibri" w:hAnsi="Calibri"/>
        <w:sz w:val="16"/>
        <w:szCs w:val="16"/>
        <w:lang w:val="en-US"/>
      </w:rPr>
      <w:t>8</w:t>
    </w:r>
    <w:r w:rsidRPr="007F754A">
      <w:rPr>
        <w:rFonts w:ascii="Calibri" w:hAnsi="Calibri"/>
        <w:sz w:val="16"/>
        <w:szCs w:val="16"/>
        <w:lang w:val="en-US"/>
      </w:rPr>
      <w:t>)</w:t>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8F96A17" w14:textId="77777777" w:rsidR="00FF54B7" w:rsidRPr="00192D6D" w:rsidRDefault="00FF54B7" w:rsidP="00192D6D">
      <w:r>
        <w:separator/>
      </w:r>
    </w:p>
  </w:footnote>
  <w:footnote w:type="continuationSeparator" w:id="0">
    <w:p w14:paraId="4EF9B5DF" w14:textId="77777777" w:rsidR="00FF54B7" w:rsidRPr="00192D6D" w:rsidRDefault="00FF54B7" w:rsidP="00192D6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9D42DF8" w14:textId="77777777" w:rsidR="00D808FA" w:rsidRPr="00EA05BA" w:rsidRDefault="00D808FA" w:rsidP="00EA05BA">
    <w:pPr>
      <w:spacing w:after="120"/>
      <w:rPr>
        <w:rFonts w:ascii="Calibri" w:hAnsi="Calibri"/>
        <w:sz w:val="22"/>
        <w:szCs w:val="22"/>
      </w:rPr>
    </w:pPr>
    <w:r>
      <w:rPr>
        <w:noProof/>
      </w:rPr>
      <w:drawing>
        <wp:inline distT="0" distB="0" distL="0" distR="0" wp14:anchorId="42CE4523" wp14:editId="7E3F2774">
          <wp:extent cx="6059805" cy="798195"/>
          <wp:effectExtent l="0" t="0" r="0" b="1905"/>
          <wp:docPr id="8" name="Picture 1" descr="banne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anner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059805" cy="798195"/>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1D"/>
    <w:multiLevelType w:val="multilevel"/>
    <w:tmpl w:val="E9A4CA08"/>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01F4260B"/>
    <w:multiLevelType w:val="hybridMultilevel"/>
    <w:tmpl w:val="3F620AB0"/>
    <w:lvl w:ilvl="0" w:tplc="04090005">
      <w:start w:val="1"/>
      <w:numFmt w:val="bullet"/>
      <w:lvlText w:val=""/>
      <w:lvlJc w:val="left"/>
      <w:pPr>
        <w:ind w:left="1080" w:hanging="360"/>
      </w:pPr>
      <w:rPr>
        <w:rFonts w:ascii="Wingdings" w:hAnsi="Wingdings" w:hint="default"/>
      </w:rPr>
    </w:lvl>
    <w:lvl w:ilvl="1" w:tplc="04090005">
      <w:start w:val="1"/>
      <w:numFmt w:val="bullet"/>
      <w:lvlText w:val=""/>
      <w:lvlJc w:val="left"/>
      <w:pPr>
        <w:ind w:left="1800" w:hanging="360"/>
      </w:pPr>
      <w:rPr>
        <w:rFonts w:ascii="Wingdings" w:hAnsi="Wingding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10C4698D"/>
    <w:multiLevelType w:val="hybridMultilevel"/>
    <w:tmpl w:val="47FE6C64"/>
    <w:lvl w:ilvl="0" w:tplc="04090005">
      <w:start w:val="1"/>
      <w:numFmt w:val="bullet"/>
      <w:lvlText w:val=""/>
      <w:lvlJc w:val="left"/>
      <w:pPr>
        <w:ind w:left="1350" w:hanging="360"/>
      </w:pPr>
      <w:rPr>
        <w:rFonts w:ascii="Wingdings" w:hAnsi="Wingdings"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3" w15:restartNumberingAfterBreak="0">
    <w:nsid w:val="1405334B"/>
    <w:multiLevelType w:val="hybridMultilevel"/>
    <w:tmpl w:val="0060CB1C"/>
    <w:lvl w:ilvl="0" w:tplc="8340B68A">
      <w:start w:val="1"/>
      <w:numFmt w:val="bullet"/>
      <w:lvlText w:val=""/>
      <w:lvlJc w:val="left"/>
      <w:pPr>
        <w:ind w:left="1296" w:hanging="360"/>
      </w:pPr>
      <w:rPr>
        <w:rFonts w:ascii="Wingdings 2" w:hAnsi="Wingdings 2" w:hint="default"/>
        <w:b w:val="0"/>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6C82CE5"/>
    <w:multiLevelType w:val="hybridMultilevel"/>
    <w:tmpl w:val="CFD492DC"/>
    <w:lvl w:ilvl="0" w:tplc="FF2E14F4">
      <w:start w:val="1"/>
      <w:numFmt w:val="decimal"/>
      <w:lvlText w:val="%1."/>
      <w:lvlJc w:val="left"/>
      <w:pPr>
        <w:ind w:left="360" w:hanging="360"/>
      </w:pPr>
      <w:rPr>
        <w:b/>
      </w:rPr>
    </w:lvl>
    <w:lvl w:ilvl="1" w:tplc="04090019">
      <w:start w:val="1"/>
      <w:numFmt w:val="lowerLetter"/>
      <w:lvlText w:val="%2."/>
      <w:lvlJc w:val="left"/>
      <w:pPr>
        <w:ind w:left="1080" w:hanging="360"/>
      </w:pPr>
    </w:lvl>
    <w:lvl w:ilvl="2" w:tplc="04090005">
      <w:start w:val="1"/>
      <w:numFmt w:val="bullet"/>
      <w:lvlText w:val=""/>
      <w:lvlJc w:val="left"/>
      <w:pPr>
        <w:ind w:left="1800" w:hanging="180"/>
      </w:pPr>
      <w:rPr>
        <w:rFonts w:ascii="Wingdings" w:hAnsi="Wingdings" w:hint="default"/>
      </w:r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 w15:restartNumberingAfterBreak="0">
    <w:nsid w:val="1C3F5570"/>
    <w:multiLevelType w:val="hybridMultilevel"/>
    <w:tmpl w:val="BDB8E2C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DE928EB"/>
    <w:multiLevelType w:val="hybridMultilevel"/>
    <w:tmpl w:val="D58ACD12"/>
    <w:lvl w:ilvl="0" w:tplc="EA6A7D84">
      <w:start w:val="1"/>
      <w:numFmt w:val="decimal"/>
      <w:lvlText w:val="4.%1."/>
      <w:lvlJc w:val="left"/>
      <w:pPr>
        <w:ind w:left="720" w:hanging="360"/>
      </w:pPr>
      <w:rPr>
        <w:rFonts w:hint="default"/>
      </w:rPr>
    </w:lvl>
    <w:lvl w:ilvl="1" w:tplc="92206176">
      <w:start w:val="1"/>
      <w:numFmt w:val="lowerLetter"/>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4D2380D"/>
    <w:multiLevelType w:val="hybridMultilevel"/>
    <w:tmpl w:val="C204BA8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91B3D20"/>
    <w:multiLevelType w:val="hybridMultilevel"/>
    <w:tmpl w:val="8BCA5B2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9D21E1C"/>
    <w:multiLevelType w:val="hybridMultilevel"/>
    <w:tmpl w:val="BD641598"/>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0" w15:restartNumberingAfterBreak="0">
    <w:nsid w:val="2A552715"/>
    <w:multiLevelType w:val="hybridMultilevel"/>
    <w:tmpl w:val="02FE49A4"/>
    <w:lvl w:ilvl="0" w:tplc="04090001">
      <w:start w:val="1"/>
      <w:numFmt w:val="bullet"/>
      <w:lvlText w:val=""/>
      <w:lvlJc w:val="left"/>
      <w:pPr>
        <w:ind w:left="1656" w:hanging="360"/>
      </w:pPr>
      <w:rPr>
        <w:rFonts w:ascii="Symbol" w:hAnsi="Symbol" w:hint="default"/>
      </w:rPr>
    </w:lvl>
    <w:lvl w:ilvl="1" w:tplc="04090003" w:tentative="1">
      <w:start w:val="1"/>
      <w:numFmt w:val="bullet"/>
      <w:lvlText w:val="o"/>
      <w:lvlJc w:val="left"/>
      <w:pPr>
        <w:ind w:left="2376" w:hanging="360"/>
      </w:pPr>
      <w:rPr>
        <w:rFonts w:ascii="Courier New" w:hAnsi="Courier New" w:cs="Courier New" w:hint="default"/>
      </w:rPr>
    </w:lvl>
    <w:lvl w:ilvl="2" w:tplc="04090005" w:tentative="1">
      <w:start w:val="1"/>
      <w:numFmt w:val="bullet"/>
      <w:lvlText w:val=""/>
      <w:lvlJc w:val="left"/>
      <w:pPr>
        <w:ind w:left="3096" w:hanging="360"/>
      </w:pPr>
      <w:rPr>
        <w:rFonts w:ascii="Wingdings" w:hAnsi="Wingdings" w:hint="default"/>
      </w:rPr>
    </w:lvl>
    <w:lvl w:ilvl="3" w:tplc="04090001" w:tentative="1">
      <w:start w:val="1"/>
      <w:numFmt w:val="bullet"/>
      <w:lvlText w:val=""/>
      <w:lvlJc w:val="left"/>
      <w:pPr>
        <w:ind w:left="3816" w:hanging="360"/>
      </w:pPr>
      <w:rPr>
        <w:rFonts w:ascii="Symbol" w:hAnsi="Symbol" w:hint="default"/>
      </w:rPr>
    </w:lvl>
    <w:lvl w:ilvl="4" w:tplc="04090003" w:tentative="1">
      <w:start w:val="1"/>
      <w:numFmt w:val="bullet"/>
      <w:lvlText w:val="o"/>
      <w:lvlJc w:val="left"/>
      <w:pPr>
        <w:ind w:left="4536" w:hanging="360"/>
      </w:pPr>
      <w:rPr>
        <w:rFonts w:ascii="Courier New" w:hAnsi="Courier New" w:cs="Courier New" w:hint="default"/>
      </w:rPr>
    </w:lvl>
    <w:lvl w:ilvl="5" w:tplc="04090005" w:tentative="1">
      <w:start w:val="1"/>
      <w:numFmt w:val="bullet"/>
      <w:lvlText w:val=""/>
      <w:lvlJc w:val="left"/>
      <w:pPr>
        <w:ind w:left="5256" w:hanging="360"/>
      </w:pPr>
      <w:rPr>
        <w:rFonts w:ascii="Wingdings" w:hAnsi="Wingdings" w:hint="default"/>
      </w:rPr>
    </w:lvl>
    <w:lvl w:ilvl="6" w:tplc="04090001" w:tentative="1">
      <w:start w:val="1"/>
      <w:numFmt w:val="bullet"/>
      <w:lvlText w:val=""/>
      <w:lvlJc w:val="left"/>
      <w:pPr>
        <w:ind w:left="5976" w:hanging="360"/>
      </w:pPr>
      <w:rPr>
        <w:rFonts w:ascii="Symbol" w:hAnsi="Symbol" w:hint="default"/>
      </w:rPr>
    </w:lvl>
    <w:lvl w:ilvl="7" w:tplc="04090003" w:tentative="1">
      <w:start w:val="1"/>
      <w:numFmt w:val="bullet"/>
      <w:lvlText w:val="o"/>
      <w:lvlJc w:val="left"/>
      <w:pPr>
        <w:ind w:left="6696" w:hanging="360"/>
      </w:pPr>
      <w:rPr>
        <w:rFonts w:ascii="Courier New" w:hAnsi="Courier New" w:cs="Courier New" w:hint="default"/>
      </w:rPr>
    </w:lvl>
    <w:lvl w:ilvl="8" w:tplc="04090005" w:tentative="1">
      <w:start w:val="1"/>
      <w:numFmt w:val="bullet"/>
      <w:lvlText w:val=""/>
      <w:lvlJc w:val="left"/>
      <w:pPr>
        <w:ind w:left="7416" w:hanging="360"/>
      </w:pPr>
      <w:rPr>
        <w:rFonts w:ascii="Wingdings" w:hAnsi="Wingdings" w:hint="default"/>
      </w:rPr>
    </w:lvl>
  </w:abstractNum>
  <w:abstractNum w:abstractNumId="11" w15:restartNumberingAfterBreak="0">
    <w:nsid w:val="2D6A7BEC"/>
    <w:multiLevelType w:val="hybridMultilevel"/>
    <w:tmpl w:val="AF5CFDE8"/>
    <w:lvl w:ilvl="0" w:tplc="0596ABD6">
      <w:start w:val="1"/>
      <w:numFmt w:val="decimal"/>
      <w:lvlText w:val="3.%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DA53C7C"/>
    <w:multiLevelType w:val="hybridMultilevel"/>
    <w:tmpl w:val="2D36BCF8"/>
    <w:lvl w:ilvl="0" w:tplc="723ABF8E">
      <w:start w:val="1"/>
      <w:numFmt w:val="lowerLetter"/>
      <w:lvlText w:val="(%1)"/>
      <w:lvlJc w:val="right"/>
      <w:pPr>
        <w:ind w:left="1800" w:hanging="360"/>
      </w:pPr>
      <w:rPr>
        <w:rFont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3" w15:restartNumberingAfterBreak="0">
    <w:nsid w:val="2FE40B50"/>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30515F95"/>
    <w:multiLevelType w:val="hybridMultilevel"/>
    <w:tmpl w:val="64B02C5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4276CBE"/>
    <w:multiLevelType w:val="hybridMultilevel"/>
    <w:tmpl w:val="E9AE4C40"/>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5F12418"/>
    <w:multiLevelType w:val="hybridMultilevel"/>
    <w:tmpl w:val="CD5030E2"/>
    <w:lvl w:ilvl="0" w:tplc="EA6A7D84">
      <w:start w:val="1"/>
      <w:numFmt w:val="decimal"/>
      <w:lvlText w:val="4.%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9AF2CDD"/>
    <w:multiLevelType w:val="hybridMultilevel"/>
    <w:tmpl w:val="86CCEB4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DDD041E"/>
    <w:multiLevelType w:val="hybridMultilevel"/>
    <w:tmpl w:val="4EFA53F4"/>
    <w:lvl w:ilvl="0" w:tplc="04090001">
      <w:start w:val="1"/>
      <w:numFmt w:val="bullet"/>
      <w:lvlText w:val=""/>
      <w:lvlJc w:val="left"/>
      <w:pPr>
        <w:ind w:left="1350" w:hanging="360"/>
      </w:pPr>
      <w:rPr>
        <w:rFonts w:ascii="Symbol" w:hAnsi="Symbol"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19" w15:restartNumberingAfterBreak="0">
    <w:nsid w:val="42922FBE"/>
    <w:multiLevelType w:val="hybridMultilevel"/>
    <w:tmpl w:val="AF84EDB0"/>
    <w:lvl w:ilvl="0" w:tplc="8774EFB2">
      <w:start w:val="1"/>
      <w:numFmt w:val="bullet"/>
      <w:lvlText w:val=""/>
      <w:lvlJc w:val="left"/>
      <w:pPr>
        <w:ind w:left="1152" w:hanging="360"/>
      </w:pPr>
      <w:rPr>
        <w:rFonts w:ascii="Wingdings" w:hAnsi="Wingdings" w:hint="default"/>
      </w:rPr>
    </w:lvl>
    <w:lvl w:ilvl="1" w:tplc="04090003" w:tentative="1">
      <w:start w:val="1"/>
      <w:numFmt w:val="bullet"/>
      <w:lvlText w:val="o"/>
      <w:lvlJc w:val="left"/>
      <w:pPr>
        <w:ind w:left="1872" w:hanging="360"/>
      </w:pPr>
      <w:rPr>
        <w:rFonts w:ascii="Courier New" w:hAnsi="Courier New" w:cs="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cs="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cs="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20" w15:restartNumberingAfterBreak="0">
    <w:nsid w:val="474A2D1D"/>
    <w:multiLevelType w:val="hybridMultilevel"/>
    <w:tmpl w:val="C390ECD2"/>
    <w:lvl w:ilvl="0" w:tplc="04090005">
      <w:start w:val="1"/>
      <w:numFmt w:val="bullet"/>
      <w:lvlText w:val=""/>
      <w:lvlJc w:val="left"/>
      <w:pPr>
        <w:ind w:left="816" w:hanging="360"/>
      </w:pPr>
      <w:rPr>
        <w:rFonts w:ascii="Wingdings" w:hAnsi="Wingdings" w:hint="default"/>
      </w:rPr>
    </w:lvl>
    <w:lvl w:ilvl="1" w:tplc="04090003" w:tentative="1">
      <w:start w:val="1"/>
      <w:numFmt w:val="bullet"/>
      <w:lvlText w:val="o"/>
      <w:lvlJc w:val="left"/>
      <w:pPr>
        <w:ind w:left="1536" w:hanging="360"/>
      </w:pPr>
      <w:rPr>
        <w:rFonts w:ascii="Courier New" w:hAnsi="Courier New" w:cs="Courier New" w:hint="default"/>
      </w:rPr>
    </w:lvl>
    <w:lvl w:ilvl="2" w:tplc="04090005" w:tentative="1">
      <w:start w:val="1"/>
      <w:numFmt w:val="bullet"/>
      <w:lvlText w:val=""/>
      <w:lvlJc w:val="left"/>
      <w:pPr>
        <w:ind w:left="2256" w:hanging="360"/>
      </w:pPr>
      <w:rPr>
        <w:rFonts w:ascii="Wingdings" w:hAnsi="Wingdings" w:hint="default"/>
      </w:rPr>
    </w:lvl>
    <w:lvl w:ilvl="3" w:tplc="04090001" w:tentative="1">
      <w:start w:val="1"/>
      <w:numFmt w:val="bullet"/>
      <w:lvlText w:val=""/>
      <w:lvlJc w:val="left"/>
      <w:pPr>
        <w:ind w:left="2976" w:hanging="360"/>
      </w:pPr>
      <w:rPr>
        <w:rFonts w:ascii="Symbol" w:hAnsi="Symbol" w:hint="default"/>
      </w:rPr>
    </w:lvl>
    <w:lvl w:ilvl="4" w:tplc="04090003" w:tentative="1">
      <w:start w:val="1"/>
      <w:numFmt w:val="bullet"/>
      <w:lvlText w:val="o"/>
      <w:lvlJc w:val="left"/>
      <w:pPr>
        <w:ind w:left="3696" w:hanging="360"/>
      </w:pPr>
      <w:rPr>
        <w:rFonts w:ascii="Courier New" w:hAnsi="Courier New" w:cs="Courier New" w:hint="default"/>
      </w:rPr>
    </w:lvl>
    <w:lvl w:ilvl="5" w:tplc="04090005" w:tentative="1">
      <w:start w:val="1"/>
      <w:numFmt w:val="bullet"/>
      <w:lvlText w:val=""/>
      <w:lvlJc w:val="left"/>
      <w:pPr>
        <w:ind w:left="4416" w:hanging="360"/>
      </w:pPr>
      <w:rPr>
        <w:rFonts w:ascii="Wingdings" w:hAnsi="Wingdings" w:hint="default"/>
      </w:rPr>
    </w:lvl>
    <w:lvl w:ilvl="6" w:tplc="04090001" w:tentative="1">
      <w:start w:val="1"/>
      <w:numFmt w:val="bullet"/>
      <w:lvlText w:val=""/>
      <w:lvlJc w:val="left"/>
      <w:pPr>
        <w:ind w:left="5136" w:hanging="360"/>
      </w:pPr>
      <w:rPr>
        <w:rFonts w:ascii="Symbol" w:hAnsi="Symbol" w:hint="default"/>
      </w:rPr>
    </w:lvl>
    <w:lvl w:ilvl="7" w:tplc="04090003" w:tentative="1">
      <w:start w:val="1"/>
      <w:numFmt w:val="bullet"/>
      <w:lvlText w:val="o"/>
      <w:lvlJc w:val="left"/>
      <w:pPr>
        <w:ind w:left="5856" w:hanging="360"/>
      </w:pPr>
      <w:rPr>
        <w:rFonts w:ascii="Courier New" w:hAnsi="Courier New" w:cs="Courier New" w:hint="default"/>
      </w:rPr>
    </w:lvl>
    <w:lvl w:ilvl="8" w:tplc="04090005" w:tentative="1">
      <w:start w:val="1"/>
      <w:numFmt w:val="bullet"/>
      <w:lvlText w:val=""/>
      <w:lvlJc w:val="left"/>
      <w:pPr>
        <w:ind w:left="6576" w:hanging="360"/>
      </w:pPr>
      <w:rPr>
        <w:rFonts w:ascii="Wingdings" w:hAnsi="Wingdings" w:hint="default"/>
      </w:rPr>
    </w:lvl>
  </w:abstractNum>
  <w:abstractNum w:abstractNumId="21" w15:restartNumberingAfterBreak="0">
    <w:nsid w:val="4EC80AD1"/>
    <w:multiLevelType w:val="hybridMultilevel"/>
    <w:tmpl w:val="E168F82C"/>
    <w:lvl w:ilvl="0" w:tplc="0409000F">
      <w:start w:val="1"/>
      <w:numFmt w:val="upperLetter"/>
      <w:pStyle w:val="APPENDIX"/>
      <w:lvlText w:val="APPENDIX %1"/>
      <w:lvlJc w:val="left"/>
      <w:pPr>
        <w:ind w:left="990" w:hanging="360"/>
      </w:pPr>
      <w:rPr>
        <w:rFonts w:hint="default"/>
      </w:rPr>
    </w:lvl>
    <w:lvl w:ilvl="1" w:tplc="04090019" w:tentative="1">
      <w:start w:val="1"/>
      <w:numFmt w:val="lowerLetter"/>
      <w:lvlText w:val="%2."/>
      <w:lvlJc w:val="left"/>
      <w:pPr>
        <w:ind w:left="2070" w:hanging="360"/>
      </w:pPr>
    </w:lvl>
    <w:lvl w:ilvl="2" w:tplc="0409001B" w:tentative="1">
      <w:start w:val="1"/>
      <w:numFmt w:val="lowerRoman"/>
      <w:lvlText w:val="%3."/>
      <w:lvlJc w:val="right"/>
      <w:pPr>
        <w:ind w:left="2790" w:hanging="180"/>
      </w:pPr>
    </w:lvl>
    <w:lvl w:ilvl="3" w:tplc="0409000F" w:tentative="1">
      <w:start w:val="1"/>
      <w:numFmt w:val="decimal"/>
      <w:lvlText w:val="%4."/>
      <w:lvlJc w:val="left"/>
      <w:pPr>
        <w:ind w:left="3510" w:hanging="360"/>
      </w:pPr>
    </w:lvl>
    <w:lvl w:ilvl="4" w:tplc="04090019" w:tentative="1">
      <w:start w:val="1"/>
      <w:numFmt w:val="lowerLetter"/>
      <w:lvlText w:val="%5."/>
      <w:lvlJc w:val="left"/>
      <w:pPr>
        <w:ind w:left="4230" w:hanging="360"/>
      </w:pPr>
    </w:lvl>
    <w:lvl w:ilvl="5" w:tplc="0409001B" w:tentative="1">
      <w:start w:val="1"/>
      <w:numFmt w:val="lowerRoman"/>
      <w:lvlText w:val="%6."/>
      <w:lvlJc w:val="right"/>
      <w:pPr>
        <w:ind w:left="4950" w:hanging="180"/>
      </w:pPr>
    </w:lvl>
    <w:lvl w:ilvl="6" w:tplc="0409000F" w:tentative="1">
      <w:start w:val="1"/>
      <w:numFmt w:val="decimal"/>
      <w:lvlText w:val="%7."/>
      <w:lvlJc w:val="left"/>
      <w:pPr>
        <w:ind w:left="5670" w:hanging="360"/>
      </w:pPr>
    </w:lvl>
    <w:lvl w:ilvl="7" w:tplc="04090019" w:tentative="1">
      <w:start w:val="1"/>
      <w:numFmt w:val="lowerLetter"/>
      <w:lvlText w:val="%8."/>
      <w:lvlJc w:val="left"/>
      <w:pPr>
        <w:ind w:left="6390" w:hanging="360"/>
      </w:pPr>
    </w:lvl>
    <w:lvl w:ilvl="8" w:tplc="0409001B" w:tentative="1">
      <w:start w:val="1"/>
      <w:numFmt w:val="lowerRoman"/>
      <w:lvlText w:val="%9."/>
      <w:lvlJc w:val="right"/>
      <w:pPr>
        <w:ind w:left="7110" w:hanging="180"/>
      </w:pPr>
    </w:lvl>
  </w:abstractNum>
  <w:abstractNum w:abstractNumId="22" w15:restartNumberingAfterBreak="0">
    <w:nsid w:val="507F6B21"/>
    <w:multiLevelType w:val="hybridMultilevel"/>
    <w:tmpl w:val="3C6EAC2C"/>
    <w:lvl w:ilvl="0" w:tplc="4C18B8B0">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50CC7AC0"/>
    <w:multiLevelType w:val="multilevel"/>
    <w:tmpl w:val="1938E3C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5C642C26"/>
    <w:multiLevelType w:val="hybridMultilevel"/>
    <w:tmpl w:val="E17A9504"/>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5">
      <w:start w:val="1"/>
      <w:numFmt w:val="bullet"/>
      <w:lvlText w:val=""/>
      <w:lvlJc w:val="left"/>
      <w:pPr>
        <w:ind w:left="2160" w:hanging="180"/>
      </w:pPr>
      <w:rPr>
        <w:rFonts w:ascii="Wingdings" w:hAnsi="Wingdings" w:hint="default"/>
      </w:rPr>
    </w:lvl>
    <w:lvl w:ilvl="3" w:tplc="04090005">
      <w:start w:val="1"/>
      <w:numFmt w:val="bullet"/>
      <w:lvlText w:val=""/>
      <w:lvlJc w:val="left"/>
      <w:pPr>
        <w:ind w:left="2880" w:hanging="360"/>
      </w:pPr>
      <w:rPr>
        <w:rFonts w:ascii="Wingdings" w:hAnsi="Wingding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E3C774E"/>
    <w:multiLevelType w:val="multilevel"/>
    <w:tmpl w:val="128623CE"/>
    <w:lvl w:ilvl="0">
      <w:start w:val="1"/>
      <w:numFmt w:val="decimal"/>
      <w:lvlText w:val="%1"/>
      <w:lvlJc w:val="left"/>
      <w:pPr>
        <w:ind w:left="432" w:hanging="432"/>
      </w:pPr>
      <w:rPr>
        <w:rFonts w:ascii="Arial" w:eastAsia="Times New Roman" w:hAnsi="Arial" w:cs="Times New Roman"/>
        <w:sz w:val="22"/>
        <w:szCs w:val="22"/>
      </w:rPr>
    </w:lvl>
    <w:lvl w:ilvl="1">
      <w:start w:val="1"/>
      <w:numFmt w:val="decimal"/>
      <w:pStyle w:val="Heading2"/>
      <w:lvlText w:val="%1.%2"/>
      <w:lvlJc w:val="left"/>
      <w:pPr>
        <w:ind w:left="576" w:hanging="576"/>
      </w:pPr>
      <w:rPr>
        <w:rFonts w:ascii="Calibri" w:hAnsi="Calibri" w:hint="default"/>
        <w:b/>
        <w:sz w:val="22"/>
        <w:szCs w:val="22"/>
      </w:rPr>
    </w:lvl>
    <w:lvl w:ilvl="2">
      <w:start w:val="1"/>
      <w:numFmt w:val="decimal"/>
      <w:lvlText w:val="%1.%2.%3"/>
      <w:lvlJc w:val="left"/>
      <w:pPr>
        <w:ind w:left="990" w:hanging="720"/>
      </w:pPr>
      <w:rPr>
        <w:b/>
        <w:sz w:val="2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6" w15:restartNumberingAfterBreak="0">
    <w:nsid w:val="5E786A4F"/>
    <w:multiLevelType w:val="hybridMultilevel"/>
    <w:tmpl w:val="45B20F46"/>
    <w:lvl w:ilvl="0" w:tplc="04090005">
      <w:start w:val="1"/>
      <w:numFmt w:val="bullet"/>
      <w:lvlText w:val=""/>
      <w:lvlJc w:val="left"/>
      <w:pPr>
        <w:ind w:left="2520" w:hanging="360"/>
      </w:pPr>
      <w:rPr>
        <w:rFonts w:ascii="Wingdings" w:hAnsi="Wingdings" w:hint="default"/>
      </w:rPr>
    </w:lvl>
    <w:lvl w:ilvl="1" w:tplc="04090003">
      <w:start w:val="1"/>
      <w:numFmt w:val="bullet"/>
      <w:lvlText w:val="o"/>
      <w:lvlJc w:val="left"/>
      <w:pPr>
        <w:ind w:left="3240" w:hanging="360"/>
      </w:pPr>
      <w:rPr>
        <w:rFonts w:ascii="Courier New" w:hAnsi="Courier New" w:cs="Courier New" w:hint="default"/>
      </w:rPr>
    </w:lvl>
    <w:lvl w:ilvl="2" w:tplc="04090005" w:tentative="1">
      <w:start w:val="1"/>
      <w:numFmt w:val="bullet"/>
      <w:lvlText w:val=""/>
      <w:lvlJc w:val="left"/>
      <w:pPr>
        <w:ind w:left="3960" w:hanging="360"/>
      </w:pPr>
      <w:rPr>
        <w:rFonts w:ascii="Wingdings" w:hAnsi="Wingdings" w:hint="default"/>
      </w:rPr>
    </w:lvl>
    <w:lvl w:ilvl="3" w:tplc="04090001" w:tentative="1">
      <w:start w:val="1"/>
      <w:numFmt w:val="bullet"/>
      <w:lvlText w:val=""/>
      <w:lvlJc w:val="left"/>
      <w:pPr>
        <w:ind w:left="4680" w:hanging="360"/>
      </w:pPr>
      <w:rPr>
        <w:rFonts w:ascii="Symbol" w:hAnsi="Symbol" w:hint="default"/>
      </w:rPr>
    </w:lvl>
    <w:lvl w:ilvl="4" w:tplc="04090003" w:tentative="1">
      <w:start w:val="1"/>
      <w:numFmt w:val="bullet"/>
      <w:lvlText w:val="o"/>
      <w:lvlJc w:val="left"/>
      <w:pPr>
        <w:ind w:left="5400" w:hanging="360"/>
      </w:pPr>
      <w:rPr>
        <w:rFonts w:ascii="Courier New" w:hAnsi="Courier New" w:cs="Courier New" w:hint="default"/>
      </w:rPr>
    </w:lvl>
    <w:lvl w:ilvl="5" w:tplc="04090005" w:tentative="1">
      <w:start w:val="1"/>
      <w:numFmt w:val="bullet"/>
      <w:lvlText w:val=""/>
      <w:lvlJc w:val="left"/>
      <w:pPr>
        <w:ind w:left="6120" w:hanging="360"/>
      </w:pPr>
      <w:rPr>
        <w:rFonts w:ascii="Wingdings" w:hAnsi="Wingdings" w:hint="default"/>
      </w:rPr>
    </w:lvl>
    <w:lvl w:ilvl="6" w:tplc="04090001" w:tentative="1">
      <w:start w:val="1"/>
      <w:numFmt w:val="bullet"/>
      <w:lvlText w:val=""/>
      <w:lvlJc w:val="left"/>
      <w:pPr>
        <w:ind w:left="6840" w:hanging="360"/>
      </w:pPr>
      <w:rPr>
        <w:rFonts w:ascii="Symbol" w:hAnsi="Symbol" w:hint="default"/>
      </w:rPr>
    </w:lvl>
    <w:lvl w:ilvl="7" w:tplc="04090003" w:tentative="1">
      <w:start w:val="1"/>
      <w:numFmt w:val="bullet"/>
      <w:lvlText w:val="o"/>
      <w:lvlJc w:val="left"/>
      <w:pPr>
        <w:ind w:left="7560" w:hanging="360"/>
      </w:pPr>
      <w:rPr>
        <w:rFonts w:ascii="Courier New" w:hAnsi="Courier New" w:cs="Courier New" w:hint="default"/>
      </w:rPr>
    </w:lvl>
    <w:lvl w:ilvl="8" w:tplc="04090005" w:tentative="1">
      <w:start w:val="1"/>
      <w:numFmt w:val="bullet"/>
      <w:lvlText w:val=""/>
      <w:lvlJc w:val="left"/>
      <w:pPr>
        <w:ind w:left="8280" w:hanging="360"/>
      </w:pPr>
      <w:rPr>
        <w:rFonts w:ascii="Wingdings" w:hAnsi="Wingdings" w:hint="default"/>
      </w:rPr>
    </w:lvl>
  </w:abstractNum>
  <w:abstractNum w:abstractNumId="27" w15:restartNumberingAfterBreak="0">
    <w:nsid w:val="5FF75279"/>
    <w:multiLevelType w:val="hybridMultilevel"/>
    <w:tmpl w:val="2438B962"/>
    <w:lvl w:ilvl="0" w:tplc="54BAF2F8">
      <w:start w:val="1"/>
      <w:numFmt w:val="decimal"/>
      <w:lvlText w:val="%1."/>
      <w:lvlJc w:val="left"/>
      <w:pPr>
        <w:ind w:left="720" w:hanging="360"/>
      </w:pPr>
      <w:rPr>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0B95763"/>
    <w:multiLevelType w:val="hybridMultilevel"/>
    <w:tmpl w:val="B37ACA3A"/>
    <w:lvl w:ilvl="0" w:tplc="04090005">
      <w:start w:val="1"/>
      <w:numFmt w:val="bullet"/>
      <w:lvlText w:val=""/>
      <w:lvlJc w:val="left"/>
      <w:pPr>
        <w:ind w:left="1080" w:hanging="360"/>
      </w:pPr>
      <w:rPr>
        <w:rFonts w:ascii="Wingdings" w:hAnsi="Wingdings" w:hint="default"/>
      </w:rPr>
    </w:lvl>
    <w:lvl w:ilvl="1" w:tplc="5EF69D80">
      <w:start w:val="1"/>
      <w:numFmt w:val="lowerLetter"/>
      <w:lvlText w:val="%2)"/>
      <w:lvlJc w:val="left"/>
      <w:pPr>
        <w:ind w:left="1800" w:hanging="360"/>
      </w:pPr>
      <w:rPr>
        <w:rFont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9" w15:restartNumberingAfterBreak="0">
    <w:nsid w:val="612B7AE1"/>
    <w:multiLevelType w:val="hybridMultilevel"/>
    <w:tmpl w:val="83945944"/>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1584371"/>
    <w:multiLevelType w:val="hybridMultilevel"/>
    <w:tmpl w:val="21565FBE"/>
    <w:lvl w:ilvl="0" w:tplc="24564C4C">
      <w:start w:val="1"/>
      <w:numFmt w:val="bullet"/>
      <w:lvlText w:val=""/>
      <w:lvlJc w:val="left"/>
      <w:pPr>
        <w:ind w:left="1296" w:hanging="360"/>
      </w:pPr>
      <w:rPr>
        <w:rFonts w:ascii="Symbol" w:hAnsi="Symbol" w:hint="default"/>
        <w:b w:val="0"/>
        <w:sz w:val="2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2EF2D7B"/>
    <w:multiLevelType w:val="hybridMultilevel"/>
    <w:tmpl w:val="E40AEE1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822205B"/>
    <w:multiLevelType w:val="hybridMultilevel"/>
    <w:tmpl w:val="D88C2436"/>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72B3166D"/>
    <w:multiLevelType w:val="hybridMultilevel"/>
    <w:tmpl w:val="19AE667E"/>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5">
      <w:start w:val="1"/>
      <w:numFmt w:val="bullet"/>
      <w:lvlText w:val=""/>
      <w:lvlJc w:val="left"/>
      <w:pPr>
        <w:ind w:left="2160" w:hanging="180"/>
      </w:pPr>
      <w:rPr>
        <w:rFonts w:ascii="Wingdings" w:hAnsi="Wingdings"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3AF6067"/>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4B16B08"/>
    <w:multiLevelType w:val="hybridMultilevel"/>
    <w:tmpl w:val="77CA13D0"/>
    <w:lvl w:ilvl="0" w:tplc="35B4AD0A">
      <w:start w:val="1"/>
      <w:numFmt w:val="decimal"/>
      <w:pStyle w:val="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36" w15:restartNumberingAfterBreak="0">
    <w:nsid w:val="7E957581"/>
    <w:multiLevelType w:val="hybridMultilevel"/>
    <w:tmpl w:val="3300E8F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5"/>
  </w:num>
  <w:num w:numId="2">
    <w:abstractNumId w:val="21"/>
  </w:num>
  <w:num w:numId="3">
    <w:abstractNumId w:val="23"/>
  </w:num>
  <w:num w:numId="4">
    <w:abstractNumId w:val="22"/>
  </w:num>
  <w:num w:numId="5">
    <w:abstractNumId w:val="25"/>
  </w:num>
  <w:num w:numId="6">
    <w:abstractNumId w:val="30"/>
  </w:num>
  <w:num w:numId="7">
    <w:abstractNumId w:val="18"/>
  </w:num>
  <w:num w:numId="8">
    <w:abstractNumId w:val="9"/>
  </w:num>
  <w:num w:numId="9">
    <w:abstractNumId w:val="10"/>
  </w:num>
  <w:num w:numId="10">
    <w:abstractNumId w:val="8"/>
  </w:num>
  <w:num w:numId="11">
    <w:abstractNumId w:val="16"/>
  </w:num>
  <w:num w:numId="12">
    <w:abstractNumId w:val="28"/>
  </w:num>
  <w:num w:numId="13">
    <w:abstractNumId w:val="27"/>
  </w:num>
  <w:num w:numId="14">
    <w:abstractNumId w:val="26"/>
  </w:num>
  <w:num w:numId="15">
    <w:abstractNumId w:val="13"/>
  </w:num>
  <w:num w:numId="16">
    <w:abstractNumId w:val="11"/>
  </w:num>
  <w:num w:numId="17">
    <w:abstractNumId w:val="17"/>
  </w:num>
  <w:num w:numId="18">
    <w:abstractNumId w:val="12"/>
  </w:num>
  <w:num w:numId="19">
    <w:abstractNumId w:val="2"/>
  </w:num>
  <w:num w:numId="20">
    <w:abstractNumId w:val="0"/>
  </w:num>
  <w:num w:numId="21">
    <w:abstractNumId w:val="3"/>
  </w:num>
  <w:num w:numId="22">
    <w:abstractNumId w:val="4"/>
  </w:num>
  <w:num w:numId="23">
    <w:abstractNumId w:val="14"/>
  </w:num>
  <w:num w:numId="24">
    <w:abstractNumId w:val="20"/>
  </w:num>
  <w:num w:numId="25">
    <w:abstractNumId w:val="19"/>
  </w:num>
  <w:num w:numId="26">
    <w:abstractNumId w:val="33"/>
  </w:num>
  <w:num w:numId="27">
    <w:abstractNumId w:val="34"/>
  </w:num>
  <w:num w:numId="28">
    <w:abstractNumId w:val="6"/>
  </w:num>
  <w:num w:numId="29">
    <w:abstractNumId w:val="1"/>
  </w:num>
  <w:num w:numId="30">
    <w:abstractNumId w:val="32"/>
  </w:num>
  <w:num w:numId="31">
    <w:abstractNumId w:val="29"/>
  </w:num>
  <w:num w:numId="32">
    <w:abstractNumId w:val="36"/>
  </w:num>
  <w:num w:numId="33">
    <w:abstractNumId w:val="31"/>
  </w:num>
  <w:num w:numId="34">
    <w:abstractNumId w:val="15"/>
  </w:num>
  <w:num w:numId="35">
    <w:abstractNumId w:val="7"/>
  </w:num>
  <w:num w:numId="36">
    <w:abstractNumId w:val="5"/>
  </w:num>
  <w:num w:numId="37">
    <w:abstractNumId w:val="24"/>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20"/>
  <w:drawingGridHorizontalSpacing w:val="12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16695E"/>
    <w:rsid w:val="000040E7"/>
    <w:rsid w:val="0000471F"/>
    <w:rsid w:val="000047EE"/>
    <w:rsid w:val="000055F8"/>
    <w:rsid w:val="00006479"/>
    <w:rsid w:val="00010370"/>
    <w:rsid w:val="000107BF"/>
    <w:rsid w:val="00010E80"/>
    <w:rsid w:val="00011486"/>
    <w:rsid w:val="0001165E"/>
    <w:rsid w:val="00011D3F"/>
    <w:rsid w:val="00012883"/>
    <w:rsid w:val="000132D6"/>
    <w:rsid w:val="00013717"/>
    <w:rsid w:val="00014028"/>
    <w:rsid w:val="00014EC4"/>
    <w:rsid w:val="000162FA"/>
    <w:rsid w:val="000164F1"/>
    <w:rsid w:val="000169C6"/>
    <w:rsid w:val="00016DB1"/>
    <w:rsid w:val="00017F15"/>
    <w:rsid w:val="0002027F"/>
    <w:rsid w:val="0002054D"/>
    <w:rsid w:val="00020A3D"/>
    <w:rsid w:val="00023240"/>
    <w:rsid w:val="000254D3"/>
    <w:rsid w:val="00026B14"/>
    <w:rsid w:val="00026C05"/>
    <w:rsid w:val="00027AEF"/>
    <w:rsid w:val="00030220"/>
    <w:rsid w:val="000305AE"/>
    <w:rsid w:val="00030905"/>
    <w:rsid w:val="000322B6"/>
    <w:rsid w:val="00032E6D"/>
    <w:rsid w:val="000336EB"/>
    <w:rsid w:val="000348A6"/>
    <w:rsid w:val="00034937"/>
    <w:rsid w:val="00034DA4"/>
    <w:rsid w:val="00035C0E"/>
    <w:rsid w:val="00035EB7"/>
    <w:rsid w:val="000364C7"/>
    <w:rsid w:val="00036FF6"/>
    <w:rsid w:val="00037B79"/>
    <w:rsid w:val="00037BC9"/>
    <w:rsid w:val="00042F4A"/>
    <w:rsid w:val="00043A6A"/>
    <w:rsid w:val="00044914"/>
    <w:rsid w:val="00045011"/>
    <w:rsid w:val="000465F6"/>
    <w:rsid w:val="00046994"/>
    <w:rsid w:val="00047EB9"/>
    <w:rsid w:val="00050042"/>
    <w:rsid w:val="00050DF1"/>
    <w:rsid w:val="00051271"/>
    <w:rsid w:val="00051AEF"/>
    <w:rsid w:val="00052D96"/>
    <w:rsid w:val="00053929"/>
    <w:rsid w:val="00055A3A"/>
    <w:rsid w:val="00060656"/>
    <w:rsid w:val="000616B8"/>
    <w:rsid w:val="0006253B"/>
    <w:rsid w:val="00062801"/>
    <w:rsid w:val="0006299D"/>
    <w:rsid w:val="00063116"/>
    <w:rsid w:val="000634EF"/>
    <w:rsid w:val="00063584"/>
    <w:rsid w:val="000637BC"/>
    <w:rsid w:val="000648FA"/>
    <w:rsid w:val="00066DE7"/>
    <w:rsid w:val="00067DD6"/>
    <w:rsid w:val="00070D94"/>
    <w:rsid w:val="00070DC0"/>
    <w:rsid w:val="00071D65"/>
    <w:rsid w:val="00071ED6"/>
    <w:rsid w:val="000723CA"/>
    <w:rsid w:val="00073032"/>
    <w:rsid w:val="000755D3"/>
    <w:rsid w:val="00076D3A"/>
    <w:rsid w:val="00077351"/>
    <w:rsid w:val="00077BA5"/>
    <w:rsid w:val="00081190"/>
    <w:rsid w:val="00082251"/>
    <w:rsid w:val="000822E4"/>
    <w:rsid w:val="000824B5"/>
    <w:rsid w:val="00083121"/>
    <w:rsid w:val="000835AD"/>
    <w:rsid w:val="0008395D"/>
    <w:rsid w:val="000858F3"/>
    <w:rsid w:val="000862AD"/>
    <w:rsid w:val="00087DE9"/>
    <w:rsid w:val="00091640"/>
    <w:rsid w:val="00092811"/>
    <w:rsid w:val="00093CB1"/>
    <w:rsid w:val="00095B22"/>
    <w:rsid w:val="00096140"/>
    <w:rsid w:val="0009799F"/>
    <w:rsid w:val="00097CDD"/>
    <w:rsid w:val="000A3DFA"/>
    <w:rsid w:val="000A4C06"/>
    <w:rsid w:val="000A54DB"/>
    <w:rsid w:val="000A58F1"/>
    <w:rsid w:val="000A5AFC"/>
    <w:rsid w:val="000A5C2A"/>
    <w:rsid w:val="000A6185"/>
    <w:rsid w:val="000B0C34"/>
    <w:rsid w:val="000B19AB"/>
    <w:rsid w:val="000B2DB0"/>
    <w:rsid w:val="000B330F"/>
    <w:rsid w:val="000B373B"/>
    <w:rsid w:val="000B423C"/>
    <w:rsid w:val="000B5FAE"/>
    <w:rsid w:val="000C02EC"/>
    <w:rsid w:val="000C125E"/>
    <w:rsid w:val="000C1ADF"/>
    <w:rsid w:val="000C2590"/>
    <w:rsid w:val="000C32D2"/>
    <w:rsid w:val="000C43EF"/>
    <w:rsid w:val="000C45F9"/>
    <w:rsid w:val="000C46BA"/>
    <w:rsid w:val="000C482D"/>
    <w:rsid w:val="000C7792"/>
    <w:rsid w:val="000C7A4B"/>
    <w:rsid w:val="000C7E20"/>
    <w:rsid w:val="000D1240"/>
    <w:rsid w:val="000D1D8F"/>
    <w:rsid w:val="000D4BDB"/>
    <w:rsid w:val="000D5674"/>
    <w:rsid w:val="000D70C0"/>
    <w:rsid w:val="000E0617"/>
    <w:rsid w:val="000E100A"/>
    <w:rsid w:val="000E2139"/>
    <w:rsid w:val="000E36D7"/>
    <w:rsid w:val="000E5B4E"/>
    <w:rsid w:val="000E772F"/>
    <w:rsid w:val="000E79D0"/>
    <w:rsid w:val="000F0927"/>
    <w:rsid w:val="000F4093"/>
    <w:rsid w:val="000F41BB"/>
    <w:rsid w:val="000F5D56"/>
    <w:rsid w:val="00100305"/>
    <w:rsid w:val="00100772"/>
    <w:rsid w:val="00101248"/>
    <w:rsid w:val="00107F87"/>
    <w:rsid w:val="001108E8"/>
    <w:rsid w:val="00111CDE"/>
    <w:rsid w:val="00111D78"/>
    <w:rsid w:val="0011289E"/>
    <w:rsid w:val="00112E51"/>
    <w:rsid w:val="00114097"/>
    <w:rsid w:val="00114AAB"/>
    <w:rsid w:val="00120434"/>
    <w:rsid w:val="00120A25"/>
    <w:rsid w:val="00120E5F"/>
    <w:rsid w:val="00121645"/>
    <w:rsid w:val="00121BFC"/>
    <w:rsid w:val="001239B8"/>
    <w:rsid w:val="001243D6"/>
    <w:rsid w:val="00125B5A"/>
    <w:rsid w:val="00125DF9"/>
    <w:rsid w:val="00127032"/>
    <w:rsid w:val="00127FED"/>
    <w:rsid w:val="00127FF4"/>
    <w:rsid w:val="00130D6D"/>
    <w:rsid w:val="00130E62"/>
    <w:rsid w:val="00130F8B"/>
    <w:rsid w:val="00131ED6"/>
    <w:rsid w:val="00132D30"/>
    <w:rsid w:val="00133BA4"/>
    <w:rsid w:val="00136678"/>
    <w:rsid w:val="001366AF"/>
    <w:rsid w:val="00140C09"/>
    <w:rsid w:val="00146759"/>
    <w:rsid w:val="00147BE9"/>
    <w:rsid w:val="00150FA5"/>
    <w:rsid w:val="001515BF"/>
    <w:rsid w:val="00152101"/>
    <w:rsid w:val="0015280E"/>
    <w:rsid w:val="00153D40"/>
    <w:rsid w:val="00154273"/>
    <w:rsid w:val="00154D97"/>
    <w:rsid w:val="0015594C"/>
    <w:rsid w:val="0015625A"/>
    <w:rsid w:val="00157BE2"/>
    <w:rsid w:val="001607E0"/>
    <w:rsid w:val="00161AF8"/>
    <w:rsid w:val="001636F4"/>
    <w:rsid w:val="00165058"/>
    <w:rsid w:val="001652A1"/>
    <w:rsid w:val="00165403"/>
    <w:rsid w:val="0016695E"/>
    <w:rsid w:val="00167384"/>
    <w:rsid w:val="00167390"/>
    <w:rsid w:val="00167947"/>
    <w:rsid w:val="00167E62"/>
    <w:rsid w:val="00171F57"/>
    <w:rsid w:val="00172308"/>
    <w:rsid w:val="001724DA"/>
    <w:rsid w:val="00172866"/>
    <w:rsid w:val="00172D8A"/>
    <w:rsid w:val="00172FA8"/>
    <w:rsid w:val="00174B2B"/>
    <w:rsid w:val="00175C31"/>
    <w:rsid w:val="00180A1B"/>
    <w:rsid w:val="00180F27"/>
    <w:rsid w:val="00181EE6"/>
    <w:rsid w:val="00182FD9"/>
    <w:rsid w:val="00190118"/>
    <w:rsid w:val="0019048E"/>
    <w:rsid w:val="00190EDF"/>
    <w:rsid w:val="00191034"/>
    <w:rsid w:val="0019111E"/>
    <w:rsid w:val="0019145E"/>
    <w:rsid w:val="00192B79"/>
    <w:rsid w:val="00192D6D"/>
    <w:rsid w:val="001951BF"/>
    <w:rsid w:val="00195962"/>
    <w:rsid w:val="0019691F"/>
    <w:rsid w:val="00197275"/>
    <w:rsid w:val="001A1BE1"/>
    <w:rsid w:val="001A2581"/>
    <w:rsid w:val="001A29C9"/>
    <w:rsid w:val="001A2B86"/>
    <w:rsid w:val="001A3DF0"/>
    <w:rsid w:val="001B097D"/>
    <w:rsid w:val="001B1353"/>
    <w:rsid w:val="001B1426"/>
    <w:rsid w:val="001B165E"/>
    <w:rsid w:val="001B1694"/>
    <w:rsid w:val="001B2703"/>
    <w:rsid w:val="001B278D"/>
    <w:rsid w:val="001B4FF8"/>
    <w:rsid w:val="001B53A0"/>
    <w:rsid w:val="001B56BD"/>
    <w:rsid w:val="001B7D39"/>
    <w:rsid w:val="001C01EF"/>
    <w:rsid w:val="001C0F58"/>
    <w:rsid w:val="001C2EB7"/>
    <w:rsid w:val="001C5130"/>
    <w:rsid w:val="001C51BB"/>
    <w:rsid w:val="001C67FD"/>
    <w:rsid w:val="001C70FB"/>
    <w:rsid w:val="001D2436"/>
    <w:rsid w:val="001D25B8"/>
    <w:rsid w:val="001D2DD7"/>
    <w:rsid w:val="001D354F"/>
    <w:rsid w:val="001D507F"/>
    <w:rsid w:val="001D61DC"/>
    <w:rsid w:val="001D6383"/>
    <w:rsid w:val="001D7284"/>
    <w:rsid w:val="001D7750"/>
    <w:rsid w:val="001E2878"/>
    <w:rsid w:val="001E30B1"/>
    <w:rsid w:val="001E5541"/>
    <w:rsid w:val="001E7256"/>
    <w:rsid w:val="001E72C7"/>
    <w:rsid w:val="001E79A6"/>
    <w:rsid w:val="001F2544"/>
    <w:rsid w:val="001F3025"/>
    <w:rsid w:val="001F3C42"/>
    <w:rsid w:val="001F439D"/>
    <w:rsid w:val="001F50FC"/>
    <w:rsid w:val="001F58D0"/>
    <w:rsid w:val="001F5FA5"/>
    <w:rsid w:val="001F6F8C"/>
    <w:rsid w:val="00200BB0"/>
    <w:rsid w:val="00204FD8"/>
    <w:rsid w:val="00205427"/>
    <w:rsid w:val="00206EE3"/>
    <w:rsid w:val="002073F3"/>
    <w:rsid w:val="0020797C"/>
    <w:rsid w:val="00210D07"/>
    <w:rsid w:val="002119E1"/>
    <w:rsid w:val="00213988"/>
    <w:rsid w:val="00214BDB"/>
    <w:rsid w:val="00215088"/>
    <w:rsid w:val="00215B4D"/>
    <w:rsid w:val="002163A3"/>
    <w:rsid w:val="00217263"/>
    <w:rsid w:val="00217716"/>
    <w:rsid w:val="00220572"/>
    <w:rsid w:val="00220C41"/>
    <w:rsid w:val="00220DD1"/>
    <w:rsid w:val="00222AFE"/>
    <w:rsid w:val="00223D22"/>
    <w:rsid w:val="002263C9"/>
    <w:rsid w:val="002276E5"/>
    <w:rsid w:val="00230702"/>
    <w:rsid w:val="00231309"/>
    <w:rsid w:val="0023381A"/>
    <w:rsid w:val="00233BEC"/>
    <w:rsid w:val="002340AF"/>
    <w:rsid w:val="00235AE8"/>
    <w:rsid w:val="00235F31"/>
    <w:rsid w:val="00236E65"/>
    <w:rsid w:val="00241632"/>
    <w:rsid w:val="00242265"/>
    <w:rsid w:val="002426BA"/>
    <w:rsid w:val="0024283D"/>
    <w:rsid w:val="00244793"/>
    <w:rsid w:val="00246DCE"/>
    <w:rsid w:val="002478D8"/>
    <w:rsid w:val="002510DC"/>
    <w:rsid w:val="002529C9"/>
    <w:rsid w:val="00252F09"/>
    <w:rsid w:val="00253F58"/>
    <w:rsid w:val="002572C7"/>
    <w:rsid w:val="00257334"/>
    <w:rsid w:val="00257C80"/>
    <w:rsid w:val="00261982"/>
    <w:rsid w:val="00263667"/>
    <w:rsid w:val="00264445"/>
    <w:rsid w:val="00266FCB"/>
    <w:rsid w:val="00270A07"/>
    <w:rsid w:val="00270C2C"/>
    <w:rsid w:val="0027197B"/>
    <w:rsid w:val="00271DD8"/>
    <w:rsid w:val="00272CF7"/>
    <w:rsid w:val="00273554"/>
    <w:rsid w:val="0027402C"/>
    <w:rsid w:val="00274936"/>
    <w:rsid w:val="00275278"/>
    <w:rsid w:val="00275886"/>
    <w:rsid w:val="002762B4"/>
    <w:rsid w:val="002773F3"/>
    <w:rsid w:val="0028136B"/>
    <w:rsid w:val="00283BA3"/>
    <w:rsid w:val="002851CB"/>
    <w:rsid w:val="0028793C"/>
    <w:rsid w:val="0029237C"/>
    <w:rsid w:val="00292832"/>
    <w:rsid w:val="0029333F"/>
    <w:rsid w:val="002936EF"/>
    <w:rsid w:val="00294823"/>
    <w:rsid w:val="00294CC2"/>
    <w:rsid w:val="002A0A58"/>
    <w:rsid w:val="002A1691"/>
    <w:rsid w:val="002A1F3E"/>
    <w:rsid w:val="002A2471"/>
    <w:rsid w:val="002A28E1"/>
    <w:rsid w:val="002A2F60"/>
    <w:rsid w:val="002A48F2"/>
    <w:rsid w:val="002A605E"/>
    <w:rsid w:val="002A78A9"/>
    <w:rsid w:val="002B04C4"/>
    <w:rsid w:val="002B166D"/>
    <w:rsid w:val="002B1C62"/>
    <w:rsid w:val="002B2B01"/>
    <w:rsid w:val="002B51EC"/>
    <w:rsid w:val="002B5F6D"/>
    <w:rsid w:val="002B6A3C"/>
    <w:rsid w:val="002B745B"/>
    <w:rsid w:val="002C1ADB"/>
    <w:rsid w:val="002C1D57"/>
    <w:rsid w:val="002C4F9A"/>
    <w:rsid w:val="002C58E2"/>
    <w:rsid w:val="002C651A"/>
    <w:rsid w:val="002C6826"/>
    <w:rsid w:val="002C6D02"/>
    <w:rsid w:val="002C70F9"/>
    <w:rsid w:val="002C7BEF"/>
    <w:rsid w:val="002D0229"/>
    <w:rsid w:val="002D0F80"/>
    <w:rsid w:val="002D12A2"/>
    <w:rsid w:val="002D20CB"/>
    <w:rsid w:val="002D266C"/>
    <w:rsid w:val="002D3C31"/>
    <w:rsid w:val="002D4C0E"/>
    <w:rsid w:val="002D514D"/>
    <w:rsid w:val="002D655D"/>
    <w:rsid w:val="002D70A4"/>
    <w:rsid w:val="002E1085"/>
    <w:rsid w:val="002E235A"/>
    <w:rsid w:val="002E50FD"/>
    <w:rsid w:val="002E5288"/>
    <w:rsid w:val="002E6995"/>
    <w:rsid w:val="002E6A2A"/>
    <w:rsid w:val="002E6A4D"/>
    <w:rsid w:val="002E7F57"/>
    <w:rsid w:val="002F062E"/>
    <w:rsid w:val="002F1881"/>
    <w:rsid w:val="002F28FD"/>
    <w:rsid w:val="002F42DA"/>
    <w:rsid w:val="002F4A97"/>
    <w:rsid w:val="002F5095"/>
    <w:rsid w:val="002F691B"/>
    <w:rsid w:val="002F6EA6"/>
    <w:rsid w:val="002F74F0"/>
    <w:rsid w:val="0030107F"/>
    <w:rsid w:val="00301965"/>
    <w:rsid w:val="003028C9"/>
    <w:rsid w:val="003028DE"/>
    <w:rsid w:val="00305E3E"/>
    <w:rsid w:val="003074AF"/>
    <w:rsid w:val="0031143D"/>
    <w:rsid w:val="00312055"/>
    <w:rsid w:val="003124CC"/>
    <w:rsid w:val="00312D07"/>
    <w:rsid w:val="00312D53"/>
    <w:rsid w:val="00313522"/>
    <w:rsid w:val="003155FD"/>
    <w:rsid w:val="003156FC"/>
    <w:rsid w:val="00316F3D"/>
    <w:rsid w:val="003171EE"/>
    <w:rsid w:val="00320474"/>
    <w:rsid w:val="0032059C"/>
    <w:rsid w:val="003206F0"/>
    <w:rsid w:val="00321A3A"/>
    <w:rsid w:val="00325758"/>
    <w:rsid w:val="00325AE7"/>
    <w:rsid w:val="00325BEC"/>
    <w:rsid w:val="00327EC7"/>
    <w:rsid w:val="00332612"/>
    <w:rsid w:val="00333153"/>
    <w:rsid w:val="00333AA5"/>
    <w:rsid w:val="003356ED"/>
    <w:rsid w:val="00335A4A"/>
    <w:rsid w:val="00337027"/>
    <w:rsid w:val="00337183"/>
    <w:rsid w:val="00337CD6"/>
    <w:rsid w:val="00341053"/>
    <w:rsid w:val="00341368"/>
    <w:rsid w:val="00342294"/>
    <w:rsid w:val="00342A5A"/>
    <w:rsid w:val="00343958"/>
    <w:rsid w:val="00344374"/>
    <w:rsid w:val="003448C6"/>
    <w:rsid w:val="003449F9"/>
    <w:rsid w:val="00350F33"/>
    <w:rsid w:val="00351691"/>
    <w:rsid w:val="003522E0"/>
    <w:rsid w:val="00353031"/>
    <w:rsid w:val="0035348B"/>
    <w:rsid w:val="00356384"/>
    <w:rsid w:val="00357161"/>
    <w:rsid w:val="003578D6"/>
    <w:rsid w:val="0036383B"/>
    <w:rsid w:val="00363AC7"/>
    <w:rsid w:val="00363FF0"/>
    <w:rsid w:val="00365817"/>
    <w:rsid w:val="00366DAA"/>
    <w:rsid w:val="00367619"/>
    <w:rsid w:val="00372DF0"/>
    <w:rsid w:val="00373A4C"/>
    <w:rsid w:val="00373B85"/>
    <w:rsid w:val="00374166"/>
    <w:rsid w:val="003744E0"/>
    <w:rsid w:val="0038456A"/>
    <w:rsid w:val="00384595"/>
    <w:rsid w:val="00385EDC"/>
    <w:rsid w:val="00385FB6"/>
    <w:rsid w:val="00391B62"/>
    <w:rsid w:val="00392BA3"/>
    <w:rsid w:val="00394FFA"/>
    <w:rsid w:val="003952B8"/>
    <w:rsid w:val="003955E5"/>
    <w:rsid w:val="00395ED0"/>
    <w:rsid w:val="00396D45"/>
    <w:rsid w:val="00396E05"/>
    <w:rsid w:val="00397A9E"/>
    <w:rsid w:val="003A0210"/>
    <w:rsid w:val="003A0FB5"/>
    <w:rsid w:val="003A1E51"/>
    <w:rsid w:val="003A2316"/>
    <w:rsid w:val="003A30ED"/>
    <w:rsid w:val="003A3800"/>
    <w:rsid w:val="003A42C4"/>
    <w:rsid w:val="003A5332"/>
    <w:rsid w:val="003A550D"/>
    <w:rsid w:val="003A5D5F"/>
    <w:rsid w:val="003A63AA"/>
    <w:rsid w:val="003A6BDD"/>
    <w:rsid w:val="003B1CF6"/>
    <w:rsid w:val="003B315E"/>
    <w:rsid w:val="003B4910"/>
    <w:rsid w:val="003B4F15"/>
    <w:rsid w:val="003B6F6E"/>
    <w:rsid w:val="003B7C93"/>
    <w:rsid w:val="003C0673"/>
    <w:rsid w:val="003C0F51"/>
    <w:rsid w:val="003C23A0"/>
    <w:rsid w:val="003C3112"/>
    <w:rsid w:val="003C3154"/>
    <w:rsid w:val="003C3325"/>
    <w:rsid w:val="003C39C5"/>
    <w:rsid w:val="003C4E86"/>
    <w:rsid w:val="003C5C37"/>
    <w:rsid w:val="003C5E93"/>
    <w:rsid w:val="003C79BB"/>
    <w:rsid w:val="003C7EF0"/>
    <w:rsid w:val="003D05F4"/>
    <w:rsid w:val="003D0747"/>
    <w:rsid w:val="003D1ABE"/>
    <w:rsid w:val="003D26DD"/>
    <w:rsid w:val="003D361C"/>
    <w:rsid w:val="003D4D8C"/>
    <w:rsid w:val="003D54F3"/>
    <w:rsid w:val="003D7437"/>
    <w:rsid w:val="003E00B6"/>
    <w:rsid w:val="003E21CD"/>
    <w:rsid w:val="003E25F1"/>
    <w:rsid w:val="003E2CA2"/>
    <w:rsid w:val="003E3941"/>
    <w:rsid w:val="003E3B49"/>
    <w:rsid w:val="003E45F8"/>
    <w:rsid w:val="003E4604"/>
    <w:rsid w:val="003E4E0F"/>
    <w:rsid w:val="003E5BBB"/>
    <w:rsid w:val="003E6BC4"/>
    <w:rsid w:val="003E732A"/>
    <w:rsid w:val="003F1073"/>
    <w:rsid w:val="003F10F9"/>
    <w:rsid w:val="003F3CC7"/>
    <w:rsid w:val="003F49C7"/>
    <w:rsid w:val="003F4D38"/>
    <w:rsid w:val="003F6202"/>
    <w:rsid w:val="003F6329"/>
    <w:rsid w:val="003F7BF1"/>
    <w:rsid w:val="00401297"/>
    <w:rsid w:val="004012EE"/>
    <w:rsid w:val="00401C8B"/>
    <w:rsid w:val="00403952"/>
    <w:rsid w:val="00403DD2"/>
    <w:rsid w:val="00404064"/>
    <w:rsid w:val="00405315"/>
    <w:rsid w:val="00405C6E"/>
    <w:rsid w:val="004069C8"/>
    <w:rsid w:val="00407471"/>
    <w:rsid w:val="00410AC6"/>
    <w:rsid w:val="004116EA"/>
    <w:rsid w:val="00411AE3"/>
    <w:rsid w:val="00411B7B"/>
    <w:rsid w:val="00415455"/>
    <w:rsid w:val="00420164"/>
    <w:rsid w:val="00422CE4"/>
    <w:rsid w:val="00424430"/>
    <w:rsid w:val="00424586"/>
    <w:rsid w:val="0042595B"/>
    <w:rsid w:val="00425F79"/>
    <w:rsid w:val="0042698C"/>
    <w:rsid w:val="00427655"/>
    <w:rsid w:val="00430535"/>
    <w:rsid w:val="00431A17"/>
    <w:rsid w:val="00432D11"/>
    <w:rsid w:val="00433017"/>
    <w:rsid w:val="00433281"/>
    <w:rsid w:val="00433660"/>
    <w:rsid w:val="00434443"/>
    <w:rsid w:val="004345A2"/>
    <w:rsid w:val="004357C2"/>
    <w:rsid w:val="00435D38"/>
    <w:rsid w:val="00440A75"/>
    <w:rsid w:val="00442327"/>
    <w:rsid w:val="00442917"/>
    <w:rsid w:val="00442CAC"/>
    <w:rsid w:val="004436E2"/>
    <w:rsid w:val="00445813"/>
    <w:rsid w:val="00451782"/>
    <w:rsid w:val="00454625"/>
    <w:rsid w:val="00455420"/>
    <w:rsid w:val="00455491"/>
    <w:rsid w:val="00455EBA"/>
    <w:rsid w:val="00455F1E"/>
    <w:rsid w:val="00455F66"/>
    <w:rsid w:val="00457A32"/>
    <w:rsid w:val="00461369"/>
    <w:rsid w:val="004633D5"/>
    <w:rsid w:val="004645EC"/>
    <w:rsid w:val="00465374"/>
    <w:rsid w:val="0046715D"/>
    <w:rsid w:val="00470CD4"/>
    <w:rsid w:val="0047177B"/>
    <w:rsid w:val="004719BF"/>
    <w:rsid w:val="00474E65"/>
    <w:rsid w:val="004752CE"/>
    <w:rsid w:val="004809FA"/>
    <w:rsid w:val="00480C08"/>
    <w:rsid w:val="00481E99"/>
    <w:rsid w:val="00482AB4"/>
    <w:rsid w:val="00484BE6"/>
    <w:rsid w:val="00484DFF"/>
    <w:rsid w:val="00484E5B"/>
    <w:rsid w:val="0048561F"/>
    <w:rsid w:val="00490670"/>
    <w:rsid w:val="0049085D"/>
    <w:rsid w:val="00491551"/>
    <w:rsid w:val="00494736"/>
    <w:rsid w:val="0049491F"/>
    <w:rsid w:val="0049725A"/>
    <w:rsid w:val="004A092D"/>
    <w:rsid w:val="004A0D54"/>
    <w:rsid w:val="004A0D8D"/>
    <w:rsid w:val="004B04C1"/>
    <w:rsid w:val="004B1EA4"/>
    <w:rsid w:val="004B2A1F"/>
    <w:rsid w:val="004B3B66"/>
    <w:rsid w:val="004B5175"/>
    <w:rsid w:val="004B7C19"/>
    <w:rsid w:val="004C165D"/>
    <w:rsid w:val="004C2B29"/>
    <w:rsid w:val="004C374E"/>
    <w:rsid w:val="004C3C2E"/>
    <w:rsid w:val="004C5023"/>
    <w:rsid w:val="004C5D57"/>
    <w:rsid w:val="004C6769"/>
    <w:rsid w:val="004C6C6D"/>
    <w:rsid w:val="004C781E"/>
    <w:rsid w:val="004C79A7"/>
    <w:rsid w:val="004D03FD"/>
    <w:rsid w:val="004D08A5"/>
    <w:rsid w:val="004D0A8C"/>
    <w:rsid w:val="004D1469"/>
    <w:rsid w:val="004D4017"/>
    <w:rsid w:val="004D4D06"/>
    <w:rsid w:val="004E0959"/>
    <w:rsid w:val="004E0D9E"/>
    <w:rsid w:val="004E135C"/>
    <w:rsid w:val="004E2B0E"/>
    <w:rsid w:val="004E3AC5"/>
    <w:rsid w:val="004E3BA3"/>
    <w:rsid w:val="004E4141"/>
    <w:rsid w:val="004E4524"/>
    <w:rsid w:val="004E4586"/>
    <w:rsid w:val="004E60D4"/>
    <w:rsid w:val="004E63ED"/>
    <w:rsid w:val="004F0DA1"/>
    <w:rsid w:val="004F2366"/>
    <w:rsid w:val="004F237B"/>
    <w:rsid w:val="004F4807"/>
    <w:rsid w:val="00500446"/>
    <w:rsid w:val="00500E11"/>
    <w:rsid w:val="00501400"/>
    <w:rsid w:val="0050185F"/>
    <w:rsid w:val="005024F7"/>
    <w:rsid w:val="00502EE7"/>
    <w:rsid w:val="0050326F"/>
    <w:rsid w:val="00505E57"/>
    <w:rsid w:val="00506508"/>
    <w:rsid w:val="0050791E"/>
    <w:rsid w:val="0051015E"/>
    <w:rsid w:val="00510481"/>
    <w:rsid w:val="00512764"/>
    <w:rsid w:val="00513CBD"/>
    <w:rsid w:val="0051456D"/>
    <w:rsid w:val="00514819"/>
    <w:rsid w:val="0051531F"/>
    <w:rsid w:val="00515F88"/>
    <w:rsid w:val="005160AF"/>
    <w:rsid w:val="00516CDD"/>
    <w:rsid w:val="00520DC9"/>
    <w:rsid w:val="00522282"/>
    <w:rsid w:val="00525ACE"/>
    <w:rsid w:val="00525FD5"/>
    <w:rsid w:val="0053022C"/>
    <w:rsid w:val="00530B8A"/>
    <w:rsid w:val="00530C5C"/>
    <w:rsid w:val="0053187E"/>
    <w:rsid w:val="0053198C"/>
    <w:rsid w:val="00531D7F"/>
    <w:rsid w:val="005335B7"/>
    <w:rsid w:val="0053383A"/>
    <w:rsid w:val="005367A5"/>
    <w:rsid w:val="00537239"/>
    <w:rsid w:val="005372E7"/>
    <w:rsid w:val="00537E3C"/>
    <w:rsid w:val="005419DF"/>
    <w:rsid w:val="00541E0F"/>
    <w:rsid w:val="00542E68"/>
    <w:rsid w:val="00542F63"/>
    <w:rsid w:val="005434BF"/>
    <w:rsid w:val="0054513A"/>
    <w:rsid w:val="005453DC"/>
    <w:rsid w:val="0054544C"/>
    <w:rsid w:val="00546F18"/>
    <w:rsid w:val="005472F8"/>
    <w:rsid w:val="0054740C"/>
    <w:rsid w:val="00551D86"/>
    <w:rsid w:val="00552B5C"/>
    <w:rsid w:val="00552F23"/>
    <w:rsid w:val="005538C8"/>
    <w:rsid w:val="00553C5D"/>
    <w:rsid w:val="00555295"/>
    <w:rsid w:val="005553E4"/>
    <w:rsid w:val="00556084"/>
    <w:rsid w:val="00557DA6"/>
    <w:rsid w:val="00557E5D"/>
    <w:rsid w:val="00560293"/>
    <w:rsid w:val="00560BF1"/>
    <w:rsid w:val="00560D6C"/>
    <w:rsid w:val="005621E8"/>
    <w:rsid w:val="005633E6"/>
    <w:rsid w:val="005647F8"/>
    <w:rsid w:val="00564A12"/>
    <w:rsid w:val="005662C7"/>
    <w:rsid w:val="00566CD6"/>
    <w:rsid w:val="005678AF"/>
    <w:rsid w:val="00567FBD"/>
    <w:rsid w:val="0057161C"/>
    <w:rsid w:val="00571791"/>
    <w:rsid w:val="005737F0"/>
    <w:rsid w:val="00573FE5"/>
    <w:rsid w:val="00576C70"/>
    <w:rsid w:val="0057701B"/>
    <w:rsid w:val="00577281"/>
    <w:rsid w:val="00577A9B"/>
    <w:rsid w:val="0058184F"/>
    <w:rsid w:val="00584321"/>
    <w:rsid w:val="00584836"/>
    <w:rsid w:val="00584949"/>
    <w:rsid w:val="005872C4"/>
    <w:rsid w:val="00590897"/>
    <w:rsid w:val="00592F4F"/>
    <w:rsid w:val="0059465B"/>
    <w:rsid w:val="00596255"/>
    <w:rsid w:val="00596DAF"/>
    <w:rsid w:val="005976D0"/>
    <w:rsid w:val="005A0CC6"/>
    <w:rsid w:val="005A134F"/>
    <w:rsid w:val="005A25AA"/>
    <w:rsid w:val="005A311E"/>
    <w:rsid w:val="005A7127"/>
    <w:rsid w:val="005B1822"/>
    <w:rsid w:val="005B1B83"/>
    <w:rsid w:val="005B498E"/>
    <w:rsid w:val="005B50A1"/>
    <w:rsid w:val="005B6AE4"/>
    <w:rsid w:val="005B748B"/>
    <w:rsid w:val="005B7DFC"/>
    <w:rsid w:val="005C00DF"/>
    <w:rsid w:val="005C0311"/>
    <w:rsid w:val="005C2201"/>
    <w:rsid w:val="005C5D31"/>
    <w:rsid w:val="005C692A"/>
    <w:rsid w:val="005C6930"/>
    <w:rsid w:val="005C6A10"/>
    <w:rsid w:val="005C6CE2"/>
    <w:rsid w:val="005D1E03"/>
    <w:rsid w:val="005D2380"/>
    <w:rsid w:val="005D352C"/>
    <w:rsid w:val="005D4FBA"/>
    <w:rsid w:val="005D5A97"/>
    <w:rsid w:val="005D65E7"/>
    <w:rsid w:val="005D7323"/>
    <w:rsid w:val="005E02D6"/>
    <w:rsid w:val="005E056B"/>
    <w:rsid w:val="005E26CA"/>
    <w:rsid w:val="005E3DDF"/>
    <w:rsid w:val="005E4CF4"/>
    <w:rsid w:val="005E50F4"/>
    <w:rsid w:val="005E536B"/>
    <w:rsid w:val="005E656E"/>
    <w:rsid w:val="005E663B"/>
    <w:rsid w:val="005E6F6D"/>
    <w:rsid w:val="005E76F7"/>
    <w:rsid w:val="005F1488"/>
    <w:rsid w:val="005F1B5B"/>
    <w:rsid w:val="005F21C5"/>
    <w:rsid w:val="005F3686"/>
    <w:rsid w:val="005F39F1"/>
    <w:rsid w:val="005F465D"/>
    <w:rsid w:val="005F5702"/>
    <w:rsid w:val="005F5EFE"/>
    <w:rsid w:val="005F74F7"/>
    <w:rsid w:val="006006BB"/>
    <w:rsid w:val="00601BFD"/>
    <w:rsid w:val="00602A79"/>
    <w:rsid w:val="00603E5A"/>
    <w:rsid w:val="00605867"/>
    <w:rsid w:val="00605D56"/>
    <w:rsid w:val="00606460"/>
    <w:rsid w:val="006103C8"/>
    <w:rsid w:val="006119A9"/>
    <w:rsid w:val="006122DB"/>
    <w:rsid w:val="006124DF"/>
    <w:rsid w:val="0061404B"/>
    <w:rsid w:val="006159C5"/>
    <w:rsid w:val="00616E45"/>
    <w:rsid w:val="006223A7"/>
    <w:rsid w:val="00622A85"/>
    <w:rsid w:val="006232C1"/>
    <w:rsid w:val="00623AA3"/>
    <w:rsid w:val="00624322"/>
    <w:rsid w:val="00626FC4"/>
    <w:rsid w:val="00627601"/>
    <w:rsid w:val="00627A13"/>
    <w:rsid w:val="00627C15"/>
    <w:rsid w:val="0063094A"/>
    <w:rsid w:val="0063116C"/>
    <w:rsid w:val="00632996"/>
    <w:rsid w:val="00634B62"/>
    <w:rsid w:val="00636958"/>
    <w:rsid w:val="00636CA0"/>
    <w:rsid w:val="00636CA7"/>
    <w:rsid w:val="00643E9A"/>
    <w:rsid w:val="00645201"/>
    <w:rsid w:val="00646640"/>
    <w:rsid w:val="006501A1"/>
    <w:rsid w:val="00652235"/>
    <w:rsid w:val="00652BDE"/>
    <w:rsid w:val="00652E1E"/>
    <w:rsid w:val="006540EA"/>
    <w:rsid w:val="00655D51"/>
    <w:rsid w:val="00656933"/>
    <w:rsid w:val="00660BAB"/>
    <w:rsid w:val="006610C1"/>
    <w:rsid w:val="006618F5"/>
    <w:rsid w:val="00661F86"/>
    <w:rsid w:val="006641DB"/>
    <w:rsid w:val="0066487C"/>
    <w:rsid w:val="00664EDB"/>
    <w:rsid w:val="00665779"/>
    <w:rsid w:val="00666951"/>
    <w:rsid w:val="00672767"/>
    <w:rsid w:val="00672B66"/>
    <w:rsid w:val="00673C4B"/>
    <w:rsid w:val="00676957"/>
    <w:rsid w:val="0067725B"/>
    <w:rsid w:val="0067760F"/>
    <w:rsid w:val="00677F0D"/>
    <w:rsid w:val="00681309"/>
    <w:rsid w:val="00681AA2"/>
    <w:rsid w:val="006826E5"/>
    <w:rsid w:val="0068400A"/>
    <w:rsid w:val="0068428A"/>
    <w:rsid w:val="006862E7"/>
    <w:rsid w:val="006869C5"/>
    <w:rsid w:val="00686CE1"/>
    <w:rsid w:val="0068763B"/>
    <w:rsid w:val="00687A51"/>
    <w:rsid w:val="006902A7"/>
    <w:rsid w:val="00691713"/>
    <w:rsid w:val="006921E7"/>
    <w:rsid w:val="006926D8"/>
    <w:rsid w:val="00692E8C"/>
    <w:rsid w:val="00693122"/>
    <w:rsid w:val="006955B8"/>
    <w:rsid w:val="00696940"/>
    <w:rsid w:val="00696E4D"/>
    <w:rsid w:val="00697064"/>
    <w:rsid w:val="00697091"/>
    <w:rsid w:val="00697A1D"/>
    <w:rsid w:val="006A13E4"/>
    <w:rsid w:val="006A2D0B"/>
    <w:rsid w:val="006A2FA2"/>
    <w:rsid w:val="006A33BE"/>
    <w:rsid w:val="006A47AA"/>
    <w:rsid w:val="006A774D"/>
    <w:rsid w:val="006B03B8"/>
    <w:rsid w:val="006B04AE"/>
    <w:rsid w:val="006B05B8"/>
    <w:rsid w:val="006B158F"/>
    <w:rsid w:val="006B3AC8"/>
    <w:rsid w:val="006B4E75"/>
    <w:rsid w:val="006B61EC"/>
    <w:rsid w:val="006B62DA"/>
    <w:rsid w:val="006B650F"/>
    <w:rsid w:val="006B7639"/>
    <w:rsid w:val="006B7D21"/>
    <w:rsid w:val="006C00CB"/>
    <w:rsid w:val="006C0EBA"/>
    <w:rsid w:val="006C1C30"/>
    <w:rsid w:val="006C3C86"/>
    <w:rsid w:val="006C664E"/>
    <w:rsid w:val="006D156A"/>
    <w:rsid w:val="006D1B1D"/>
    <w:rsid w:val="006D1F68"/>
    <w:rsid w:val="006D26A1"/>
    <w:rsid w:val="006D34D2"/>
    <w:rsid w:val="006D3BD0"/>
    <w:rsid w:val="006D631C"/>
    <w:rsid w:val="006D7510"/>
    <w:rsid w:val="006D75AB"/>
    <w:rsid w:val="006D774D"/>
    <w:rsid w:val="006D77B5"/>
    <w:rsid w:val="006D7892"/>
    <w:rsid w:val="006D7D17"/>
    <w:rsid w:val="006D7EA0"/>
    <w:rsid w:val="006E07C4"/>
    <w:rsid w:val="006E0923"/>
    <w:rsid w:val="006E2418"/>
    <w:rsid w:val="006E3BF6"/>
    <w:rsid w:val="006E4196"/>
    <w:rsid w:val="006E6478"/>
    <w:rsid w:val="006E671C"/>
    <w:rsid w:val="006F0E53"/>
    <w:rsid w:val="006F0F9B"/>
    <w:rsid w:val="006F1DA6"/>
    <w:rsid w:val="006F22C8"/>
    <w:rsid w:val="006F32FB"/>
    <w:rsid w:val="006F339B"/>
    <w:rsid w:val="006F369B"/>
    <w:rsid w:val="006F3CA4"/>
    <w:rsid w:val="006F3FDE"/>
    <w:rsid w:val="006F4DFB"/>
    <w:rsid w:val="00701F70"/>
    <w:rsid w:val="0070446E"/>
    <w:rsid w:val="00704516"/>
    <w:rsid w:val="0070525D"/>
    <w:rsid w:val="00705C4B"/>
    <w:rsid w:val="0070748B"/>
    <w:rsid w:val="007076B7"/>
    <w:rsid w:val="007112A5"/>
    <w:rsid w:val="00711FAA"/>
    <w:rsid w:val="007123A0"/>
    <w:rsid w:val="00712AE0"/>
    <w:rsid w:val="00712D54"/>
    <w:rsid w:val="007178CB"/>
    <w:rsid w:val="00717D3C"/>
    <w:rsid w:val="00717EFA"/>
    <w:rsid w:val="00721211"/>
    <w:rsid w:val="00721A33"/>
    <w:rsid w:val="007231FF"/>
    <w:rsid w:val="00725AD1"/>
    <w:rsid w:val="0072694F"/>
    <w:rsid w:val="00726DE8"/>
    <w:rsid w:val="00726F60"/>
    <w:rsid w:val="00727480"/>
    <w:rsid w:val="007303E1"/>
    <w:rsid w:val="00730838"/>
    <w:rsid w:val="0073151E"/>
    <w:rsid w:val="00731533"/>
    <w:rsid w:val="007318F6"/>
    <w:rsid w:val="007320EA"/>
    <w:rsid w:val="00732128"/>
    <w:rsid w:val="0073386F"/>
    <w:rsid w:val="00735434"/>
    <w:rsid w:val="00736EB9"/>
    <w:rsid w:val="007406CF"/>
    <w:rsid w:val="0074170C"/>
    <w:rsid w:val="0074176C"/>
    <w:rsid w:val="00741E10"/>
    <w:rsid w:val="00741F54"/>
    <w:rsid w:val="00743010"/>
    <w:rsid w:val="00744187"/>
    <w:rsid w:val="007445CA"/>
    <w:rsid w:val="00744DC6"/>
    <w:rsid w:val="0074610B"/>
    <w:rsid w:val="00746D37"/>
    <w:rsid w:val="00752A89"/>
    <w:rsid w:val="00752B95"/>
    <w:rsid w:val="00753503"/>
    <w:rsid w:val="00753EDC"/>
    <w:rsid w:val="00756326"/>
    <w:rsid w:val="0075642B"/>
    <w:rsid w:val="00760AE5"/>
    <w:rsid w:val="00760CCD"/>
    <w:rsid w:val="0076259E"/>
    <w:rsid w:val="007628B4"/>
    <w:rsid w:val="00763E9D"/>
    <w:rsid w:val="00764498"/>
    <w:rsid w:val="00764DA3"/>
    <w:rsid w:val="00765447"/>
    <w:rsid w:val="00767BF3"/>
    <w:rsid w:val="007707C3"/>
    <w:rsid w:val="00771FF5"/>
    <w:rsid w:val="00772C0B"/>
    <w:rsid w:val="007733C2"/>
    <w:rsid w:val="00773671"/>
    <w:rsid w:val="00774B79"/>
    <w:rsid w:val="00774F38"/>
    <w:rsid w:val="007763B2"/>
    <w:rsid w:val="0077718D"/>
    <w:rsid w:val="0078277F"/>
    <w:rsid w:val="00782B1A"/>
    <w:rsid w:val="00783E1F"/>
    <w:rsid w:val="007847E4"/>
    <w:rsid w:val="00784BAF"/>
    <w:rsid w:val="00784D79"/>
    <w:rsid w:val="00785894"/>
    <w:rsid w:val="00786C01"/>
    <w:rsid w:val="00787F59"/>
    <w:rsid w:val="00790592"/>
    <w:rsid w:val="0079116F"/>
    <w:rsid w:val="00791A87"/>
    <w:rsid w:val="0079448F"/>
    <w:rsid w:val="007A1EB4"/>
    <w:rsid w:val="007A3C8D"/>
    <w:rsid w:val="007A427B"/>
    <w:rsid w:val="007A5D79"/>
    <w:rsid w:val="007A6746"/>
    <w:rsid w:val="007A7F7B"/>
    <w:rsid w:val="007B0430"/>
    <w:rsid w:val="007B0701"/>
    <w:rsid w:val="007B1D76"/>
    <w:rsid w:val="007B30DE"/>
    <w:rsid w:val="007B4030"/>
    <w:rsid w:val="007B4EF5"/>
    <w:rsid w:val="007B5936"/>
    <w:rsid w:val="007B59FD"/>
    <w:rsid w:val="007B5D76"/>
    <w:rsid w:val="007B6DC6"/>
    <w:rsid w:val="007B7349"/>
    <w:rsid w:val="007C0FB5"/>
    <w:rsid w:val="007C1205"/>
    <w:rsid w:val="007C184B"/>
    <w:rsid w:val="007C1A69"/>
    <w:rsid w:val="007C25D2"/>
    <w:rsid w:val="007C27EC"/>
    <w:rsid w:val="007C3FF6"/>
    <w:rsid w:val="007C47F7"/>
    <w:rsid w:val="007C541F"/>
    <w:rsid w:val="007C722D"/>
    <w:rsid w:val="007C7A56"/>
    <w:rsid w:val="007D02D9"/>
    <w:rsid w:val="007D580A"/>
    <w:rsid w:val="007D60CA"/>
    <w:rsid w:val="007D7B91"/>
    <w:rsid w:val="007E03CF"/>
    <w:rsid w:val="007E5450"/>
    <w:rsid w:val="007E555D"/>
    <w:rsid w:val="007E6408"/>
    <w:rsid w:val="007E7323"/>
    <w:rsid w:val="007F0D9D"/>
    <w:rsid w:val="007F1100"/>
    <w:rsid w:val="007F2C7C"/>
    <w:rsid w:val="007F3ADB"/>
    <w:rsid w:val="007F49FD"/>
    <w:rsid w:val="007F550E"/>
    <w:rsid w:val="007F754A"/>
    <w:rsid w:val="007F75C7"/>
    <w:rsid w:val="007F767D"/>
    <w:rsid w:val="0080017A"/>
    <w:rsid w:val="00800451"/>
    <w:rsid w:val="00800530"/>
    <w:rsid w:val="008007B6"/>
    <w:rsid w:val="008007DF"/>
    <w:rsid w:val="00800A78"/>
    <w:rsid w:val="00800D9C"/>
    <w:rsid w:val="00801D7D"/>
    <w:rsid w:val="00801DC2"/>
    <w:rsid w:val="008023E3"/>
    <w:rsid w:val="008024E7"/>
    <w:rsid w:val="0080250F"/>
    <w:rsid w:val="00803BB2"/>
    <w:rsid w:val="008042F9"/>
    <w:rsid w:val="00804E9E"/>
    <w:rsid w:val="00806E9F"/>
    <w:rsid w:val="00810C85"/>
    <w:rsid w:val="008110D8"/>
    <w:rsid w:val="008116EC"/>
    <w:rsid w:val="00811CD9"/>
    <w:rsid w:val="00811E7C"/>
    <w:rsid w:val="0081529A"/>
    <w:rsid w:val="00817444"/>
    <w:rsid w:val="0082119F"/>
    <w:rsid w:val="00821243"/>
    <w:rsid w:val="008226D1"/>
    <w:rsid w:val="00822972"/>
    <w:rsid w:val="00822B22"/>
    <w:rsid w:val="008240EA"/>
    <w:rsid w:val="00824299"/>
    <w:rsid w:val="00826019"/>
    <w:rsid w:val="00826654"/>
    <w:rsid w:val="00827278"/>
    <w:rsid w:val="00830247"/>
    <w:rsid w:val="00830574"/>
    <w:rsid w:val="00830F96"/>
    <w:rsid w:val="00831306"/>
    <w:rsid w:val="0083345C"/>
    <w:rsid w:val="00833D5D"/>
    <w:rsid w:val="00835383"/>
    <w:rsid w:val="00836499"/>
    <w:rsid w:val="0083707D"/>
    <w:rsid w:val="00837BBB"/>
    <w:rsid w:val="008419F7"/>
    <w:rsid w:val="00845ABA"/>
    <w:rsid w:val="008460AF"/>
    <w:rsid w:val="008461EC"/>
    <w:rsid w:val="00846B8D"/>
    <w:rsid w:val="00846F14"/>
    <w:rsid w:val="0085051F"/>
    <w:rsid w:val="00851862"/>
    <w:rsid w:val="008527FF"/>
    <w:rsid w:val="00854C58"/>
    <w:rsid w:val="00854CBA"/>
    <w:rsid w:val="0085536E"/>
    <w:rsid w:val="008556FB"/>
    <w:rsid w:val="00857BF1"/>
    <w:rsid w:val="00860C84"/>
    <w:rsid w:val="00861299"/>
    <w:rsid w:val="00861E4D"/>
    <w:rsid w:val="00866B46"/>
    <w:rsid w:val="0087063D"/>
    <w:rsid w:val="00870823"/>
    <w:rsid w:val="0087086B"/>
    <w:rsid w:val="00871130"/>
    <w:rsid w:val="008716E5"/>
    <w:rsid w:val="00871AFA"/>
    <w:rsid w:val="00872211"/>
    <w:rsid w:val="00873646"/>
    <w:rsid w:val="00873EA8"/>
    <w:rsid w:val="008745D9"/>
    <w:rsid w:val="00874F32"/>
    <w:rsid w:val="00880082"/>
    <w:rsid w:val="008802A1"/>
    <w:rsid w:val="008803AE"/>
    <w:rsid w:val="008805CA"/>
    <w:rsid w:val="00880BE8"/>
    <w:rsid w:val="00885E84"/>
    <w:rsid w:val="008866FD"/>
    <w:rsid w:val="00886C36"/>
    <w:rsid w:val="00886EC1"/>
    <w:rsid w:val="00887889"/>
    <w:rsid w:val="00887FCD"/>
    <w:rsid w:val="00891B5D"/>
    <w:rsid w:val="008976AD"/>
    <w:rsid w:val="008A0A4B"/>
    <w:rsid w:val="008A1DE2"/>
    <w:rsid w:val="008A2F9C"/>
    <w:rsid w:val="008A3CE6"/>
    <w:rsid w:val="008A3FBE"/>
    <w:rsid w:val="008A402B"/>
    <w:rsid w:val="008A4C54"/>
    <w:rsid w:val="008A4D30"/>
    <w:rsid w:val="008A6B3D"/>
    <w:rsid w:val="008A7448"/>
    <w:rsid w:val="008B21D4"/>
    <w:rsid w:val="008B23FA"/>
    <w:rsid w:val="008B3597"/>
    <w:rsid w:val="008B4BC6"/>
    <w:rsid w:val="008B6366"/>
    <w:rsid w:val="008C04E6"/>
    <w:rsid w:val="008C0AF6"/>
    <w:rsid w:val="008C2D3F"/>
    <w:rsid w:val="008C54D4"/>
    <w:rsid w:val="008C6122"/>
    <w:rsid w:val="008C717C"/>
    <w:rsid w:val="008C72BC"/>
    <w:rsid w:val="008D03CF"/>
    <w:rsid w:val="008D0D40"/>
    <w:rsid w:val="008D150E"/>
    <w:rsid w:val="008D5630"/>
    <w:rsid w:val="008D62FE"/>
    <w:rsid w:val="008D6C8B"/>
    <w:rsid w:val="008E271A"/>
    <w:rsid w:val="008E3643"/>
    <w:rsid w:val="008E406E"/>
    <w:rsid w:val="008E680C"/>
    <w:rsid w:val="008E6E4B"/>
    <w:rsid w:val="008E7AFC"/>
    <w:rsid w:val="008E7D95"/>
    <w:rsid w:val="008F108E"/>
    <w:rsid w:val="008F1E40"/>
    <w:rsid w:val="008F290A"/>
    <w:rsid w:val="008F3CF5"/>
    <w:rsid w:val="008F4725"/>
    <w:rsid w:val="008F4E2D"/>
    <w:rsid w:val="008F4F1C"/>
    <w:rsid w:val="008F7145"/>
    <w:rsid w:val="008F7423"/>
    <w:rsid w:val="009001CD"/>
    <w:rsid w:val="009010E7"/>
    <w:rsid w:val="009026B9"/>
    <w:rsid w:val="0090309C"/>
    <w:rsid w:val="009033A6"/>
    <w:rsid w:val="00903ACC"/>
    <w:rsid w:val="0090423C"/>
    <w:rsid w:val="00904508"/>
    <w:rsid w:val="00906749"/>
    <w:rsid w:val="0091018F"/>
    <w:rsid w:val="009117FB"/>
    <w:rsid w:val="009120F6"/>
    <w:rsid w:val="009124E4"/>
    <w:rsid w:val="00912C00"/>
    <w:rsid w:val="00916B24"/>
    <w:rsid w:val="00920C3B"/>
    <w:rsid w:val="0092230E"/>
    <w:rsid w:val="00922E98"/>
    <w:rsid w:val="0092449C"/>
    <w:rsid w:val="00924876"/>
    <w:rsid w:val="0092646E"/>
    <w:rsid w:val="00927E62"/>
    <w:rsid w:val="00932408"/>
    <w:rsid w:val="0093776B"/>
    <w:rsid w:val="00942169"/>
    <w:rsid w:val="00942764"/>
    <w:rsid w:val="0094279B"/>
    <w:rsid w:val="00942B87"/>
    <w:rsid w:val="0094309D"/>
    <w:rsid w:val="009447C5"/>
    <w:rsid w:val="00945BA6"/>
    <w:rsid w:val="00945E4E"/>
    <w:rsid w:val="0095197A"/>
    <w:rsid w:val="009529C8"/>
    <w:rsid w:val="009534BB"/>
    <w:rsid w:val="00953719"/>
    <w:rsid w:val="0095394A"/>
    <w:rsid w:val="00955339"/>
    <w:rsid w:val="00955C52"/>
    <w:rsid w:val="00955DEA"/>
    <w:rsid w:val="009565E5"/>
    <w:rsid w:val="00956A8C"/>
    <w:rsid w:val="00957F8E"/>
    <w:rsid w:val="00960605"/>
    <w:rsid w:val="00960C48"/>
    <w:rsid w:val="00960F19"/>
    <w:rsid w:val="00961779"/>
    <w:rsid w:val="00961A28"/>
    <w:rsid w:val="00961C05"/>
    <w:rsid w:val="00963DCD"/>
    <w:rsid w:val="00966225"/>
    <w:rsid w:val="00967E3B"/>
    <w:rsid w:val="00971405"/>
    <w:rsid w:val="009725E2"/>
    <w:rsid w:val="00973A98"/>
    <w:rsid w:val="00973CC4"/>
    <w:rsid w:val="009774EA"/>
    <w:rsid w:val="00977536"/>
    <w:rsid w:val="00982943"/>
    <w:rsid w:val="00982EE9"/>
    <w:rsid w:val="00984253"/>
    <w:rsid w:val="00986A9E"/>
    <w:rsid w:val="009902C4"/>
    <w:rsid w:val="00990358"/>
    <w:rsid w:val="00990385"/>
    <w:rsid w:val="009918D5"/>
    <w:rsid w:val="00992897"/>
    <w:rsid w:val="00992B8A"/>
    <w:rsid w:val="009930C1"/>
    <w:rsid w:val="0099542A"/>
    <w:rsid w:val="00995C3E"/>
    <w:rsid w:val="00996016"/>
    <w:rsid w:val="00996480"/>
    <w:rsid w:val="009964B7"/>
    <w:rsid w:val="00997226"/>
    <w:rsid w:val="00997711"/>
    <w:rsid w:val="009A1422"/>
    <w:rsid w:val="009A1C21"/>
    <w:rsid w:val="009A42C4"/>
    <w:rsid w:val="009A5A57"/>
    <w:rsid w:val="009A6917"/>
    <w:rsid w:val="009A6DAF"/>
    <w:rsid w:val="009A7BDD"/>
    <w:rsid w:val="009A7C4B"/>
    <w:rsid w:val="009B17E2"/>
    <w:rsid w:val="009B34BC"/>
    <w:rsid w:val="009B443B"/>
    <w:rsid w:val="009B5489"/>
    <w:rsid w:val="009B68C2"/>
    <w:rsid w:val="009B6D16"/>
    <w:rsid w:val="009C0A23"/>
    <w:rsid w:val="009C0ADC"/>
    <w:rsid w:val="009C155A"/>
    <w:rsid w:val="009C21EF"/>
    <w:rsid w:val="009C3AEE"/>
    <w:rsid w:val="009C4498"/>
    <w:rsid w:val="009C495F"/>
    <w:rsid w:val="009C5695"/>
    <w:rsid w:val="009C5E0E"/>
    <w:rsid w:val="009C6446"/>
    <w:rsid w:val="009C666F"/>
    <w:rsid w:val="009C6CF4"/>
    <w:rsid w:val="009C78E5"/>
    <w:rsid w:val="009D2DFC"/>
    <w:rsid w:val="009D3A41"/>
    <w:rsid w:val="009D3D30"/>
    <w:rsid w:val="009D3D32"/>
    <w:rsid w:val="009D42E2"/>
    <w:rsid w:val="009D7445"/>
    <w:rsid w:val="009D747F"/>
    <w:rsid w:val="009D7EA5"/>
    <w:rsid w:val="009E043E"/>
    <w:rsid w:val="009E0B5D"/>
    <w:rsid w:val="009E22EE"/>
    <w:rsid w:val="009E320E"/>
    <w:rsid w:val="009E5DD4"/>
    <w:rsid w:val="009E6ED7"/>
    <w:rsid w:val="009F0CD5"/>
    <w:rsid w:val="009F104D"/>
    <w:rsid w:val="009F1F9D"/>
    <w:rsid w:val="009F2155"/>
    <w:rsid w:val="009F311C"/>
    <w:rsid w:val="009F4EFA"/>
    <w:rsid w:val="009F53C2"/>
    <w:rsid w:val="00A02A27"/>
    <w:rsid w:val="00A02B6D"/>
    <w:rsid w:val="00A03ACC"/>
    <w:rsid w:val="00A03ADD"/>
    <w:rsid w:val="00A03EEA"/>
    <w:rsid w:val="00A03F09"/>
    <w:rsid w:val="00A057B8"/>
    <w:rsid w:val="00A0594B"/>
    <w:rsid w:val="00A06AD8"/>
    <w:rsid w:val="00A102D7"/>
    <w:rsid w:val="00A10388"/>
    <w:rsid w:val="00A11D88"/>
    <w:rsid w:val="00A134E4"/>
    <w:rsid w:val="00A1392C"/>
    <w:rsid w:val="00A1433B"/>
    <w:rsid w:val="00A15D50"/>
    <w:rsid w:val="00A16C2B"/>
    <w:rsid w:val="00A204E6"/>
    <w:rsid w:val="00A2232C"/>
    <w:rsid w:val="00A22346"/>
    <w:rsid w:val="00A22D5B"/>
    <w:rsid w:val="00A2759B"/>
    <w:rsid w:val="00A27ECF"/>
    <w:rsid w:val="00A30E0C"/>
    <w:rsid w:val="00A31A9A"/>
    <w:rsid w:val="00A32EFD"/>
    <w:rsid w:val="00A35E52"/>
    <w:rsid w:val="00A36019"/>
    <w:rsid w:val="00A36A06"/>
    <w:rsid w:val="00A36DF7"/>
    <w:rsid w:val="00A37197"/>
    <w:rsid w:val="00A4093A"/>
    <w:rsid w:val="00A40C63"/>
    <w:rsid w:val="00A41609"/>
    <w:rsid w:val="00A4261A"/>
    <w:rsid w:val="00A42805"/>
    <w:rsid w:val="00A42FCD"/>
    <w:rsid w:val="00A44343"/>
    <w:rsid w:val="00A44BC4"/>
    <w:rsid w:val="00A44E35"/>
    <w:rsid w:val="00A461AB"/>
    <w:rsid w:val="00A469F1"/>
    <w:rsid w:val="00A504BA"/>
    <w:rsid w:val="00A50F8B"/>
    <w:rsid w:val="00A53B77"/>
    <w:rsid w:val="00A543E3"/>
    <w:rsid w:val="00A54822"/>
    <w:rsid w:val="00A549C0"/>
    <w:rsid w:val="00A55EEF"/>
    <w:rsid w:val="00A602DB"/>
    <w:rsid w:val="00A60E2D"/>
    <w:rsid w:val="00A612D5"/>
    <w:rsid w:val="00A613FF"/>
    <w:rsid w:val="00A61821"/>
    <w:rsid w:val="00A62917"/>
    <w:rsid w:val="00A63116"/>
    <w:rsid w:val="00A65F7A"/>
    <w:rsid w:val="00A6640F"/>
    <w:rsid w:val="00A67A7D"/>
    <w:rsid w:val="00A7007D"/>
    <w:rsid w:val="00A70C1C"/>
    <w:rsid w:val="00A71CFA"/>
    <w:rsid w:val="00A72128"/>
    <w:rsid w:val="00A72BC6"/>
    <w:rsid w:val="00A74654"/>
    <w:rsid w:val="00A74CD6"/>
    <w:rsid w:val="00A7524E"/>
    <w:rsid w:val="00A77FBC"/>
    <w:rsid w:val="00A80577"/>
    <w:rsid w:val="00A8072E"/>
    <w:rsid w:val="00A82DD7"/>
    <w:rsid w:val="00A83343"/>
    <w:rsid w:val="00A83DB0"/>
    <w:rsid w:val="00A83E57"/>
    <w:rsid w:val="00A845F2"/>
    <w:rsid w:val="00A85862"/>
    <w:rsid w:val="00A861FB"/>
    <w:rsid w:val="00A86A8A"/>
    <w:rsid w:val="00A871FB"/>
    <w:rsid w:val="00A87411"/>
    <w:rsid w:val="00A915DA"/>
    <w:rsid w:val="00A921F5"/>
    <w:rsid w:val="00A923E1"/>
    <w:rsid w:val="00A9424A"/>
    <w:rsid w:val="00A961EC"/>
    <w:rsid w:val="00A962E8"/>
    <w:rsid w:val="00A96BC2"/>
    <w:rsid w:val="00A97BD9"/>
    <w:rsid w:val="00A97DAF"/>
    <w:rsid w:val="00AA0585"/>
    <w:rsid w:val="00AA0673"/>
    <w:rsid w:val="00AA197E"/>
    <w:rsid w:val="00AA1CFC"/>
    <w:rsid w:val="00AA365B"/>
    <w:rsid w:val="00AA5A1E"/>
    <w:rsid w:val="00AB0BAB"/>
    <w:rsid w:val="00AB1029"/>
    <w:rsid w:val="00AB2954"/>
    <w:rsid w:val="00AB2B09"/>
    <w:rsid w:val="00AB371F"/>
    <w:rsid w:val="00AB410F"/>
    <w:rsid w:val="00AB4B61"/>
    <w:rsid w:val="00AB5B97"/>
    <w:rsid w:val="00AB613D"/>
    <w:rsid w:val="00AC075F"/>
    <w:rsid w:val="00AC3DA4"/>
    <w:rsid w:val="00AC4C22"/>
    <w:rsid w:val="00AC6BDD"/>
    <w:rsid w:val="00AD0CC2"/>
    <w:rsid w:val="00AD2449"/>
    <w:rsid w:val="00AD2B58"/>
    <w:rsid w:val="00AD38D5"/>
    <w:rsid w:val="00AD4EEA"/>
    <w:rsid w:val="00AD5BB1"/>
    <w:rsid w:val="00AD65A6"/>
    <w:rsid w:val="00AD7272"/>
    <w:rsid w:val="00AD74DE"/>
    <w:rsid w:val="00AE1D6F"/>
    <w:rsid w:val="00AE2141"/>
    <w:rsid w:val="00AE35DA"/>
    <w:rsid w:val="00AE43C8"/>
    <w:rsid w:val="00AE48E7"/>
    <w:rsid w:val="00AE52D5"/>
    <w:rsid w:val="00AE6EF5"/>
    <w:rsid w:val="00AE6F4A"/>
    <w:rsid w:val="00AE701F"/>
    <w:rsid w:val="00AE7060"/>
    <w:rsid w:val="00AE748C"/>
    <w:rsid w:val="00AF21B8"/>
    <w:rsid w:val="00AF34B2"/>
    <w:rsid w:val="00AF41F1"/>
    <w:rsid w:val="00AF4B51"/>
    <w:rsid w:val="00AF4C0E"/>
    <w:rsid w:val="00AF512C"/>
    <w:rsid w:val="00AF5247"/>
    <w:rsid w:val="00AF7AFC"/>
    <w:rsid w:val="00AF7CAE"/>
    <w:rsid w:val="00B019A1"/>
    <w:rsid w:val="00B027CE"/>
    <w:rsid w:val="00B038F8"/>
    <w:rsid w:val="00B03F07"/>
    <w:rsid w:val="00B041A9"/>
    <w:rsid w:val="00B05C51"/>
    <w:rsid w:val="00B05DD1"/>
    <w:rsid w:val="00B07F22"/>
    <w:rsid w:val="00B10F22"/>
    <w:rsid w:val="00B119BE"/>
    <w:rsid w:val="00B123D6"/>
    <w:rsid w:val="00B124CD"/>
    <w:rsid w:val="00B125F5"/>
    <w:rsid w:val="00B13137"/>
    <w:rsid w:val="00B138F3"/>
    <w:rsid w:val="00B13B55"/>
    <w:rsid w:val="00B14F8E"/>
    <w:rsid w:val="00B157FF"/>
    <w:rsid w:val="00B163A2"/>
    <w:rsid w:val="00B17806"/>
    <w:rsid w:val="00B178D1"/>
    <w:rsid w:val="00B21364"/>
    <w:rsid w:val="00B2239E"/>
    <w:rsid w:val="00B234EF"/>
    <w:rsid w:val="00B239CE"/>
    <w:rsid w:val="00B23AD7"/>
    <w:rsid w:val="00B24E49"/>
    <w:rsid w:val="00B26026"/>
    <w:rsid w:val="00B276BF"/>
    <w:rsid w:val="00B27B08"/>
    <w:rsid w:val="00B27B2E"/>
    <w:rsid w:val="00B33538"/>
    <w:rsid w:val="00B33BEC"/>
    <w:rsid w:val="00B36033"/>
    <w:rsid w:val="00B36B22"/>
    <w:rsid w:val="00B3736B"/>
    <w:rsid w:val="00B41E89"/>
    <w:rsid w:val="00B4234A"/>
    <w:rsid w:val="00B432A6"/>
    <w:rsid w:val="00B43A0E"/>
    <w:rsid w:val="00B43A89"/>
    <w:rsid w:val="00B43B48"/>
    <w:rsid w:val="00B44D27"/>
    <w:rsid w:val="00B46A71"/>
    <w:rsid w:val="00B46F09"/>
    <w:rsid w:val="00B4709F"/>
    <w:rsid w:val="00B47253"/>
    <w:rsid w:val="00B5145C"/>
    <w:rsid w:val="00B52763"/>
    <w:rsid w:val="00B53AAD"/>
    <w:rsid w:val="00B53E3E"/>
    <w:rsid w:val="00B5425E"/>
    <w:rsid w:val="00B5596B"/>
    <w:rsid w:val="00B55EE6"/>
    <w:rsid w:val="00B57FE6"/>
    <w:rsid w:val="00B6100D"/>
    <w:rsid w:val="00B61582"/>
    <w:rsid w:val="00B63687"/>
    <w:rsid w:val="00B64608"/>
    <w:rsid w:val="00B666DD"/>
    <w:rsid w:val="00B66D0D"/>
    <w:rsid w:val="00B67BB5"/>
    <w:rsid w:val="00B700AB"/>
    <w:rsid w:val="00B71523"/>
    <w:rsid w:val="00B72D62"/>
    <w:rsid w:val="00B731FD"/>
    <w:rsid w:val="00B740F7"/>
    <w:rsid w:val="00B7463A"/>
    <w:rsid w:val="00B75156"/>
    <w:rsid w:val="00B751D8"/>
    <w:rsid w:val="00B76A8E"/>
    <w:rsid w:val="00B801C4"/>
    <w:rsid w:val="00B81FEA"/>
    <w:rsid w:val="00B83885"/>
    <w:rsid w:val="00B8572F"/>
    <w:rsid w:val="00B85A41"/>
    <w:rsid w:val="00B85BF4"/>
    <w:rsid w:val="00B8737D"/>
    <w:rsid w:val="00B87891"/>
    <w:rsid w:val="00B91CBF"/>
    <w:rsid w:val="00B92748"/>
    <w:rsid w:val="00B93702"/>
    <w:rsid w:val="00B939DD"/>
    <w:rsid w:val="00B943C3"/>
    <w:rsid w:val="00B9451A"/>
    <w:rsid w:val="00B95922"/>
    <w:rsid w:val="00B96522"/>
    <w:rsid w:val="00B96673"/>
    <w:rsid w:val="00B9742F"/>
    <w:rsid w:val="00BA0E5C"/>
    <w:rsid w:val="00BA2694"/>
    <w:rsid w:val="00BA2D53"/>
    <w:rsid w:val="00BA42FB"/>
    <w:rsid w:val="00BA549B"/>
    <w:rsid w:val="00BA6981"/>
    <w:rsid w:val="00BB12AF"/>
    <w:rsid w:val="00BB1A11"/>
    <w:rsid w:val="00BB1A84"/>
    <w:rsid w:val="00BB2342"/>
    <w:rsid w:val="00BB3CE4"/>
    <w:rsid w:val="00BB40DD"/>
    <w:rsid w:val="00BB4DD0"/>
    <w:rsid w:val="00BB789F"/>
    <w:rsid w:val="00BB7C93"/>
    <w:rsid w:val="00BC0213"/>
    <w:rsid w:val="00BC0DC5"/>
    <w:rsid w:val="00BC20F6"/>
    <w:rsid w:val="00BC3353"/>
    <w:rsid w:val="00BC3950"/>
    <w:rsid w:val="00BC3C55"/>
    <w:rsid w:val="00BC5638"/>
    <w:rsid w:val="00BC6078"/>
    <w:rsid w:val="00BC62B9"/>
    <w:rsid w:val="00BD2A0C"/>
    <w:rsid w:val="00BD5536"/>
    <w:rsid w:val="00BD599D"/>
    <w:rsid w:val="00BD5FD1"/>
    <w:rsid w:val="00BD614D"/>
    <w:rsid w:val="00BD700A"/>
    <w:rsid w:val="00BD7381"/>
    <w:rsid w:val="00BE01AD"/>
    <w:rsid w:val="00BE107B"/>
    <w:rsid w:val="00BE2FC5"/>
    <w:rsid w:val="00BE3BD9"/>
    <w:rsid w:val="00BE551F"/>
    <w:rsid w:val="00BE6374"/>
    <w:rsid w:val="00BF0504"/>
    <w:rsid w:val="00BF492B"/>
    <w:rsid w:val="00BF5FA5"/>
    <w:rsid w:val="00BF627E"/>
    <w:rsid w:val="00C00BDA"/>
    <w:rsid w:val="00C02830"/>
    <w:rsid w:val="00C02C22"/>
    <w:rsid w:val="00C03AE2"/>
    <w:rsid w:val="00C0433C"/>
    <w:rsid w:val="00C0492D"/>
    <w:rsid w:val="00C04BA9"/>
    <w:rsid w:val="00C05920"/>
    <w:rsid w:val="00C06E37"/>
    <w:rsid w:val="00C06F1F"/>
    <w:rsid w:val="00C10BAD"/>
    <w:rsid w:val="00C11F90"/>
    <w:rsid w:val="00C1309F"/>
    <w:rsid w:val="00C1381F"/>
    <w:rsid w:val="00C2015F"/>
    <w:rsid w:val="00C22AAD"/>
    <w:rsid w:val="00C23B55"/>
    <w:rsid w:val="00C3002A"/>
    <w:rsid w:val="00C31604"/>
    <w:rsid w:val="00C3342D"/>
    <w:rsid w:val="00C341B4"/>
    <w:rsid w:val="00C3447E"/>
    <w:rsid w:val="00C346EA"/>
    <w:rsid w:val="00C35F77"/>
    <w:rsid w:val="00C377EC"/>
    <w:rsid w:val="00C40DED"/>
    <w:rsid w:val="00C4715C"/>
    <w:rsid w:val="00C47287"/>
    <w:rsid w:val="00C4742A"/>
    <w:rsid w:val="00C50B63"/>
    <w:rsid w:val="00C5105F"/>
    <w:rsid w:val="00C523D4"/>
    <w:rsid w:val="00C528FD"/>
    <w:rsid w:val="00C529A6"/>
    <w:rsid w:val="00C53771"/>
    <w:rsid w:val="00C54790"/>
    <w:rsid w:val="00C55F88"/>
    <w:rsid w:val="00C56507"/>
    <w:rsid w:val="00C56CB7"/>
    <w:rsid w:val="00C56D81"/>
    <w:rsid w:val="00C57378"/>
    <w:rsid w:val="00C57D4A"/>
    <w:rsid w:val="00C6013A"/>
    <w:rsid w:val="00C6137A"/>
    <w:rsid w:val="00C617E2"/>
    <w:rsid w:val="00C620C1"/>
    <w:rsid w:val="00C62AB2"/>
    <w:rsid w:val="00C6394E"/>
    <w:rsid w:val="00C6395A"/>
    <w:rsid w:val="00C66BD6"/>
    <w:rsid w:val="00C709D5"/>
    <w:rsid w:val="00C70A7F"/>
    <w:rsid w:val="00C732CC"/>
    <w:rsid w:val="00C7552B"/>
    <w:rsid w:val="00C76881"/>
    <w:rsid w:val="00C77635"/>
    <w:rsid w:val="00C80E1C"/>
    <w:rsid w:val="00C83DC6"/>
    <w:rsid w:val="00C849A9"/>
    <w:rsid w:val="00C862F6"/>
    <w:rsid w:val="00C86B14"/>
    <w:rsid w:val="00C8794A"/>
    <w:rsid w:val="00C911A7"/>
    <w:rsid w:val="00C912BD"/>
    <w:rsid w:val="00C91CF9"/>
    <w:rsid w:val="00C91D69"/>
    <w:rsid w:val="00C91FB9"/>
    <w:rsid w:val="00C93C75"/>
    <w:rsid w:val="00C95897"/>
    <w:rsid w:val="00C95BF9"/>
    <w:rsid w:val="00C95E3A"/>
    <w:rsid w:val="00CA02BA"/>
    <w:rsid w:val="00CA1165"/>
    <w:rsid w:val="00CA357D"/>
    <w:rsid w:val="00CA387A"/>
    <w:rsid w:val="00CA3BF6"/>
    <w:rsid w:val="00CA3F55"/>
    <w:rsid w:val="00CA438B"/>
    <w:rsid w:val="00CA4C39"/>
    <w:rsid w:val="00CA4E82"/>
    <w:rsid w:val="00CA5090"/>
    <w:rsid w:val="00CA5289"/>
    <w:rsid w:val="00CA5B59"/>
    <w:rsid w:val="00CB0601"/>
    <w:rsid w:val="00CB336E"/>
    <w:rsid w:val="00CB3707"/>
    <w:rsid w:val="00CB5D16"/>
    <w:rsid w:val="00CB7888"/>
    <w:rsid w:val="00CC160E"/>
    <w:rsid w:val="00CC1B5C"/>
    <w:rsid w:val="00CC3C4F"/>
    <w:rsid w:val="00CC7844"/>
    <w:rsid w:val="00CD1A8D"/>
    <w:rsid w:val="00CD27AD"/>
    <w:rsid w:val="00CD4907"/>
    <w:rsid w:val="00CD4B13"/>
    <w:rsid w:val="00CD63AD"/>
    <w:rsid w:val="00CD7B45"/>
    <w:rsid w:val="00CD7FBC"/>
    <w:rsid w:val="00CE1806"/>
    <w:rsid w:val="00CE34C2"/>
    <w:rsid w:val="00CE4254"/>
    <w:rsid w:val="00CE4DFB"/>
    <w:rsid w:val="00CE4E64"/>
    <w:rsid w:val="00CE538D"/>
    <w:rsid w:val="00CE76D1"/>
    <w:rsid w:val="00CF2581"/>
    <w:rsid w:val="00CF317D"/>
    <w:rsid w:val="00CF3B9B"/>
    <w:rsid w:val="00CF71CB"/>
    <w:rsid w:val="00D0067F"/>
    <w:rsid w:val="00D009FE"/>
    <w:rsid w:val="00D01A9B"/>
    <w:rsid w:val="00D01F9D"/>
    <w:rsid w:val="00D05EFB"/>
    <w:rsid w:val="00D1111D"/>
    <w:rsid w:val="00D124DE"/>
    <w:rsid w:val="00D1255B"/>
    <w:rsid w:val="00D134C9"/>
    <w:rsid w:val="00D13F26"/>
    <w:rsid w:val="00D16028"/>
    <w:rsid w:val="00D16263"/>
    <w:rsid w:val="00D22259"/>
    <w:rsid w:val="00D23E09"/>
    <w:rsid w:val="00D247D4"/>
    <w:rsid w:val="00D24F86"/>
    <w:rsid w:val="00D26073"/>
    <w:rsid w:val="00D302A1"/>
    <w:rsid w:val="00D3153A"/>
    <w:rsid w:val="00D31547"/>
    <w:rsid w:val="00D31EDC"/>
    <w:rsid w:val="00D3340F"/>
    <w:rsid w:val="00D33F57"/>
    <w:rsid w:val="00D3517C"/>
    <w:rsid w:val="00D35724"/>
    <w:rsid w:val="00D359FC"/>
    <w:rsid w:val="00D35A51"/>
    <w:rsid w:val="00D3674F"/>
    <w:rsid w:val="00D370D1"/>
    <w:rsid w:val="00D41C05"/>
    <w:rsid w:val="00D435AE"/>
    <w:rsid w:val="00D43CBA"/>
    <w:rsid w:val="00D455E8"/>
    <w:rsid w:val="00D45DC6"/>
    <w:rsid w:val="00D4733D"/>
    <w:rsid w:val="00D475B5"/>
    <w:rsid w:val="00D51E11"/>
    <w:rsid w:val="00D520B0"/>
    <w:rsid w:val="00D546D8"/>
    <w:rsid w:val="00D55593"/>
    <w:rsid w:val="00D559C6"/>
    <w:rsid w:val="00D56483"/>
    <w:rsid w:val="00D6053A"/>
    <w:rsid w:val="00D60A0B"/>
    <w:rsid w:val="00D61BDB"/>
    <w:rsid w:val="00D6563F"/>
    <w:rsid w:val="00D65C62"/>
    <w:rsid w:val="00D674D3"/>
    <w:rsid w:val="00D67E17"/>
    <w:rsid w:val="00D716BF"/>
    <w:rsid w:val="00D71FD5"/>
    <w:rsid w:val="00D727A4"/>
    <w:rsid w:val="00D72E9F"/>
    <w:rsid w:val="00D73D3B"/>
    <w:rsid w:val="00D73E99"/>
    <w:rsid w:val="00D7491A"/>
    <w:rsid w:val="00D74A85"/>
    <w:rsid w:val="00D75050"/>
    <w:rsid w:val="00D75B50"/>
    <w:rsid w:val="00D77440"/>
    <w:rsid w:val="00D774DE"/>
    <w:rsid w:val="00D77C33"/>
    <w:rsid w:val="00D80493"/>
    <w:rsid w:val="00D808FA"/>
    <w:rsid w:val="00D84CA8"/>
    <w:rsid w:val="00D8530E"/>
    <w:rsid w:val="00D8587C"/>
    <w:rsid w:val="00D859B0"/>
    <w:rsid w:val="00D866D2"/>
    <w:rsid w:val="00D86AD9"/>
    <w:rsid w:val="00D86F81"/>
    <w:rsid w:val="00D878AE"/>
    <w:rsid w:val="00D87AF3"/>
    <w:rsid w:val="00D90A31"/>
    <w:rsid w:val="00D94C5C"/>
    <w:rsid w:val="00D94DDB"/>
    <w:rsid w:val="00D9695C"/>
    <w:rsid w:val="00D97141"/>
    <w:rsid w:val="00D977CF"/>
    <w:rsid w:val="00DA1CA5"/>
    <w:rsid w:val="00DA1E26"/>
    <w:rsid w:val="00DA2477"/>
    <w:rsid w:val="00DA2732"/>
    <w:rsid w:val="00DA2826"/>
    <w:rsid w:val="00DA333B"/>
    <w:rsid w:val="00DA3870"/>
    <w:rsid w:val="00DA3A52"/>
    <w:rsid w:val="00DA51BE"/>
    <w:rsid w:val="00DA5532"/>
    <w:rsid w:val="00DA5D2D"/>
    <w:rsid w:val="00DB0248"/>
    <w:rsid w:val="00DB058C"/>
    <w:rsid w:val="00DB346B"/>
    <w:rsid w:val="00DB4796"/>
    <w:rsid w:val="00DB5B43"/>
    <w:rsid w:val="00DB7620"/>
    <w:rsid w:val="00DB7DE5"/>
    <w:rsid w:val="00DC0525"/>
    <w:rsid w:val="00DC0A06"/>
    <w:rsid w:val="00DC1F35"/>
    <w:rsid w:val="00DC357B"/>
    <w:rsid w:val="00DC3BF0"/>
    <w:rsid w:val="00DD04C4"/>
    <w:rsid w:val="00DD066D"/>
    <w:rsid w:val="00DD174B"/>
    <w:rsid w:val="00DD217A"/>
    <w:rsid w:val="00DD2E7D"/>
    <w:rsid w:val="00DD3A67"/>
    <w:rsid w:val="00DD4502"/>
    <w:rsid w:val="00DD49B3"/>
    <w:rsid w:val="00DD4DE3"/>
    <w:rsid w:val="00DD69E5"/>
    <w:rsid w:val="00DD6FFD"/>
    <w:rsid w:val="00DE0B24"/>
    <w:rsid w:val="00DE0DBF"/>
    <w:rsid w:val="00DE2E94"/>
    <w:rsid w:val="00DE431A"/>
    <w:rsid w:val="00DE4396"/>
    <w:rsid w:val="00DE4517"/>
    <w:rsid w:val="00DE47C5"/>
    <w:rsid w:val="00DE618B"/>
    <w:rsid w:val="00DE6D83"/>
    <w:rsid w:val="00DE6F36"/>
    <w:rsid w:val="00DE7899"/>
    <w:rsid w:val="00DE78CC"/>
    <w:rsid w:val="00DF04A0"/>
    <w:rsid w:val="00DF0F1F"/>
    <w:rsid w:val="00DF1200"/>
    <w:rsid w:val="00DF4292"/>
    <w:rsid w:val="00DF4BAA"/>
    <w:rsid w:val="00DF66F9"/>
    <w:rsid w:val="00DF72F6"/>
    <w:rsid w:val="00DF7E0E"/>
    <w:rsid w:val="00DF7F77"/>
    <w:rsid w:val="00E0041E"/>
    <w:rsid w:val="00E01739"/>
    <w:rsid w:val="00E03F40"/>
    <w:rsid w:val="00E03FB7"/>
    <w:rsid w:val="00E05765"/>
    <w:rsid w:val="00E05E88"/>
    <w:rsid w:val="00E062B0"/>
    <w:rsid w:val="00E06550"/>
    <w:rsid w:val="00E07CBF"/>
    <w:rsid w:val="00E10B50"/>
    <w:rsid w:val="00E10B9C"/>
    <w:rsid w:val="00E10C41"/>
    <w:rsid w:val="00E12592"/>
    <w:rsid w:val="00E13667"/>
    <w:rsid w:val="00E14319"/>
    <w:rsid w:val="00E148FD"/>
    <w:rsid w:val="00E15DC7"/>
    <w:rsid w:val="00E15F7A"/>
    <w:rsid w:val="00E16845"/>
    <w:rsid w:val="00E16A54"/>
    <w:rsid w:val="00E209BC"/>
    <w:rsid w:val="00E20CA3"/>
    <w:rsid w:val="00E210A4"/>
    <w:rsid w:val="00E21D81"/>
    <w:rsid w:val="00E225FE"/>
    <w:rsid w:val="00E25DFF"/>
    <w:rsid w:val="00E25EBB"/>
    <w:rsid w:val="00E26BF5"/>
    <w:rsid w:val="00E26D36"/>
    <w:rsid w:val="00E30B42"/>
    <w:rsid w:val="00E30EB3"/>
    <w:rsid w:val="00E31E8E"/>
    <w:rsid w:val="00E320AF"/>
    <w:rsid w:val="00E350D3"/>
    <w:rsid w:val="00E353C4"/>
    <w:rsid w:val="00E40334"/>
    <w:rsid w:val="00E41C7E"/>
    <w:rsid w:val="00E4214C"/>
    <w:rsid w:val="00E42621"/>
    <w:rsid w:val="00E43B0F"/>
    <w:rsid w:val="00E43F63"/>
    <w:rsid w:val="00E44341"/>
    <w:rsid w:val="00E45456"/>
    <w:rsid w:val="00E51F6B"/>
    <w:rsid w:val="00E5222C"/>
    <w:rsid w:val="00E544F8"/>
    <w:rsid w:val="00E57D4D"/>
    <w:rsid w:val="00E57ED0"/>
    <w:rsid w:val="00E57ED9"/>
    <w:rsid w:val="00E605E8"/>
    <w:rsid w:val="00E60CA7"/>
    <w:rsid w:val="00E610D6"/>
    <w:rsid w:val="00E61525"/>
    <w:rsid w:val="00E6257D"/>
    <w:rsid w:val="00E63174"/>
    <w:rsid w:val="00E660A2"/>
    <w:rsid w:val="00E663B4"/>
    <w:rsid w:val="00E67603"/>
    <w:rsid w:val="00E71E70"/>
    <w:rsid w:val="00E721BD"/>
    <w:rsid w:val="00E815E0"/>
    <w:rsid w:val="00E823CD"/>
    <w:rsid w:val="00E8557A"/>
    <w:rsid w:val="00E86E6D"/>
    <w:rsid w:val="00E87F21"/>
    <w:rsid w:val="00E90821"/>
    <w:rsid w:val="00E9085C"/>
    <w:rsid w:val="00E91652"/>
    <w:rsid w:val="00E91821"/>
    <w:rsid w:val="00E9225D"/>
    <w:rsid w:val="00E96412"/>
    <w:rsid w:val="00E9786C"/>
    <w:rsid w:val="00EA05BA"/>
    <w:rsid w:val="00EA13A5"/>
    <w:rsid w:val="00EA338E"/>
    <w:rsid w:val="00EA4467"/>
    <w:rsid w:val="00EA49FF"/>
    <w:rsid w:val="00EA583B"/>
    <w:rsid w:val="00EA5858"/>
    <w:rsid w:val="00EA5A13"/>
    <w:rsid w:val="00EA6438"/>
    <w:rsid w:val="00EA64A4"/>
    <w:rsid w:val="00EA7291"/>
    <w:rsid w:val="00EB0162"/>
    <w:rsid w:val="00EB2D44"/>
    <w:rsid w:val="00EB2EA9"/>
    <w:rsid w:val="00EB431D"/>
    <w:rsid w:val="00EB442B"/>
    <w:rsid w:val="00EB4AAF"/>
    <w:rsid w:val="00EB4D25"/>
    <w:rsid w:val="00EB54D9"/>
    <w:rsid w:val="00EB57D0"/>
    <w:rsid w:val="00EB7C31"/>
    <w:rsid w:val="00EC1E80"/>
    <w:rsid w:val="00EC26E0"/>
    <w:rsid w:val="00EC52A5"/>
    <w:rsid w:val="00EC5371"/>
    <w:rsid w:val="00EC5DF2"/>
    <w:rsid w:val="00EC6BFA"/>
    <w:rsid w:val="00ED0450"/>
    <w:rsid w:val="00ED368D"/>
    <w:rsid w:val="00ED370F"/>
    <w:rsid w:val="00ED40B2"/>
    <w:rsid w:val="00ED57D0"/>
    <w:rsid w:val="00ED5CBC"/>
    <w:rsid w:val="00ED6792"/>
    <w:rsid w:val="00ED77D4"/>
    <w:rsid w:val="00EE0D9D"/>
    <w:rsid w:val="00EE2590"/>
    <w:rsid w:val="00EE271E"/>
    <w:rsid w:val="00EE3DF3"/>
    <w:rsid w:val="00EE3FE0"/>
    <w:rsid w:val="00EE47C3"/>
    <w:rsid w:val="00EE5C9A"/>
    <w:rsid w:val="00EE6901"/>
    <w:rsid w:val="00EE6B95"/>
    <w:rsid w:val="00EE7949"/>
    <w:rsid w:val="00EF0565"/>
    <w:rsid w:val="00EF142B"/>
    <w:rsid w:val="00EF3073"/>
    <w:rsid w:val="00EF3FA8"/>
    <w:rsid w:val="00EF547E"/>
    <w:rsid w:val="00EF5C64"/>
    <w:rsid w:val="00EF71EF"/>
    <w:rsid w:val="00EF76BC"/>
    <w:rsid w:val="00F00981"/>
    <w:rsid w:val="00F02786"/>
    <w:rsid w:val="00F02C58"/>
    <w:rsid w:val="00F02EE7"/>
    <w:rsid w:val="00F05083"/>
    <w:rsid w:val="00F11E38"/>
    <w:rsid w:val="00F11FE0"/>
    <w:rsid w:val="00F12D08"/>
    <w:rsid w:val="00F13D57"/>
    <w:rsid w:val="00F14A6D"/>
    <w:rsid w:val="00F16103"/>
    <w:rsid w:val="00F1697B"/>
    <w:rsid w:val="00F203F8"/>
    <w:rsid w:val="00F21638"/>
    <w:rsid w:val="00F2271B"/>
    <w:rsid w:val="00F24C94"/>
    <w:rsid w:val="00F24EC0"/>
    <w:rsid w:val="00F25F69"/>
    <w:rsid w:val="00F264B5"/>
    <w:rsid w:val="00F27DB9"/>
    <w:rsid w:val="00F30F8E"/>
    <w:rsid w:val="00F338CB"/>
    <w:rsid w:val="00F3430B"/>
    <w:rsid w:val="00F3618F"/>
    <w:rsid w:val="00F361BF"/>
    <w:rsid w:val="00F36C5F"/>
    <w:rsid w:val="00F443AE"/>
    <w:rsid w:val="00F446C9"/>
    <w:rsid w:val="00F46108"/>
    <w:rsid w:val="00F54652"/>
    <w:rsid w:val="00F54D17"/>
    <w:rsid w:val="00F553D3"/>
    <w:rsid w:val="00F555C7"/>
    <w:rsid w:val="00F55713"/>
    <w:rsid w:val="00F56D9C"/>
    <w:rsid w:val="00F5702E"/>
    <w:rsid w:val="00F577A8"/>
    <w:rsid w:val="00F60646"/>
    <w:rsid w:val="00F6092F"/>
    <w:rsid w:val="00F60EC4"/>
    <w:rsid w:val="00F6342F"/>
    <w:rsid w:val="00F637C4"/>
    <w:rsid w:val="00F64256"/>
    <w:rsid w:val="00F64BB5"/>
    <w:rsid w:val="00F65824"/>
    <w:rsid w:val="00F65A19"/>
    <w:rsid w:val="00F661EE"/>
    <w:rsid w:val="00F66D73"/>
    <w:rsid w:val="00F72348"/>
    <w:rsid w:val="00F73DD1"/>
    <w:rsid w:val="00F76209"/>
    <w:rsid w:val="00F7746B"/>
    <w:rsid w:val="00F81151"/>
    <w:rsid w:val="00F818A0"/>
    <w:rsid w:val="00F81A3F"/>
    <w:rsid w:val="00F81C67"/>
    <w:rsid w:val="00F8587B"/>
    <w:rsid w:val="00F85962"/>
    <w:rsid w:val="00F87010"/>
    <w:rsid w:val="00F87513"/>
    <w:rsid w:val="00F87FAB"/>
    <w:rsid w:val="00F902AC"/>
    <w:rsid w:val="00F904FA"/>
    <w:rsid w:val="00F90B81"/>
    <w:rsid w:val="00F90BC5"/>
    <w:rsid w:val="00F912F2"/>
    <w:rsid w:val="00F92D17"/>
    <w:rsid w:val="00F94974"/>
    <w:rsid w:val="00F95D05"/>
    <w:rsid w:val="00F9663F"/>
    <w:rsid w:val="00F96F5B"/>
    <w:rsid w:val="00F973B8"/>
    <w:rsid w:val="00FA06ED"/>
    <w:rsid w:val="00FA124A"/>
    <w:rsid w:val="00FA208C"/>
    <w:rsid w:val="00FA2219"/>
    <w:rsid w:val="00FA3F7F"/>
    <w:rsid w:val="00FA53DA"/>
    <w:rsid w:val="00FA5903"/>
    <w:rsid w:val="00FA5CF6"/>
    <w:rsid w:val="00FA67CD"/>
    <w:rsid w:val="00FA73B2"/>
    <w:rsid w:val="00FB1BE8"/>
    <w:rsid w:val="00FB21DD"/>
    <w:rsid w:val="00FB3B09"/>
    <w:rsid w:val="00FB4E61"/>
    <w:rsid w:val="00FB53CA"/>
    <w:rsid w:val="00FB591D"/>
    <w:rsid w:val="00FB61AF"/>
    <w:rsid w:val="00FB64D8"/>
    <w:rsid w:val="00FB6B07"/>
    <w:rsid w:val="00FC1111"/>
    <w:rsid w:val="00FC16DD"/>
    <w:rsid w:val="00FC3380"/>
    <w:rsid w:val="00FC3E3F"/>
    <w:rsid w:val="00FC4539"/>
    <w:rsid w:val="00FC457B"/>
    <w:rsid w:val="00FC46E4"/>
    <w:rsid w:val="00FC58A6"/>
    <w:rsid w:val="00FD0815"/>
    <w:rsid w:val="00FD093B"/>
    <w:rsid w:val="00FD3C18"/>
    <w:rsid w:val="00FD432F"/>
    <w:rsid w:val="00FD47A9"/>
    <w:rsid w:val="00FD5791"/>
    <w:rsid w:val="00FD59D2"/>
    <w:rsid w:val="00FD737F"/>
    <w:rsid w:val="00FD7D52"/>
    <w:rsid w:val="00FE1013"/>
    <w:rsid w:val="00FE1713"/>
    <w:rsid w:val="00FE2304"/>
    <w:rsid w:val="00FE3E0B"/>
    <w:rsid w:val="00FE4763"/>
    <w:rsid w:val="00FE53A3"/>
    <w:rsid w:val="00FE55F4"/>
    <w:rsid w:val="00FE5CF6"/>
    <w:rsid w:val="00FF2B74"/>
    <w:rsid w:val="00FF2CB5"/>
    <w:rsid w:val="00FF4486"/>
    <w:rsid w:val="00FF54B7"/>
    <w:rsid w:val="00FF59B5"/>
    <w:rsid w:val="00FF6B0C"/>
    <w:rsid w:val="00FF7CE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E586E94"/>
  <w15:docId w15:val="{3D3CCFB0-6901-44D8-9C9C-6A93CDEEA7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6D7510"/>
    <w:pPr>
      <w:overflowPunct w:val="0"/>
      <w:autoSpaceDE w:val="0"/>
      <w:autoSpaceDN w:val="0"/>
      <w:adjustRightInd w:val="0"/>
      <w:textAlignment w:val="baseline"/>
    </w:pPr>
    <w:rPr>
      <w:rFonts w:ascii="Times New Roman" w:eastAsia="Times New Roman" w:hAnsi="Times New Roman"/>
      <w:sz w:val="24"/>
      <w:szCs w:val="24"/>
    </w:rPr>
  </w:style>
  <w:style w:type="paragraph" w:styleId="Heading1">
    <w:name w:val="heading 1"/>
    <w:basedOn w:val="Normal"/>
    <w:next w:val="Normal"/>
    <w:link w:val="Heading1Char"/>
    <w:autoRedefine/>
    <w:qFormat/>
    <w:rsid w:val="00093CB1"/>
    <w:pPr>
      <w:keepNext/>
      <w:pBdr>
        <w:bottom w:val="single" w:sz="4" w:space="1" w:color="auto"/>
      </w:pBdr>
      <w:spacing w:line="276" w:lineRule="auto"/>
      <w:outlineLvl w:val="0"/>
    </w:pPr>
    <w:rPr>
      <w:rFonts w:ascii="Calibri" w:hAnsi="Calibri"/>
      <w:b/>
      <w:bCs/>
      <w:smallCaps/>
      <w:kern w:val="28"/>
      <w:szCs w:val="22"/>
      <w:lang w:val="x-none" w:eastAsia="x-none"/>
    </w:rPr>
  </w:style>
  <w:style w:type="paragraph" w:styleId="Heading2">
    <w:name w:val="heading 2"/>
    <w:aliases w:val="Heading 2 Char1 Char,Heading 2 Char Char Char,Heading 2 Char1 Char Char Char,Heading 2 Char Char Char Char Char,Heading 2 Char1 Char Char Char Char Char,Heading 2 Char Char Char Char Char Char Char"/>
    <w:basedOn w:val="Normal"/>
    <w:next w:val="Normal"/>
    <w:link w:val="Heading2Char1"/>
    <w:uiPriority w:val="9"/>
    <w:qFormat/>
    <w:rsid w:val="0016695E"/>
    <w:pPr>
      <w:keepNext/>
      <w:numPr>
        <w:ilvl w:val="1"/>
        <w:numId w:val="5"/>
      </w:numPr>
      <w:spacing w:before="240" w:after="60"/>
      <w:outlineLvl w:val="1"/>
    </w:pPr>
    <w:rPr>
      <w:b/>
      <w:bCs/>
      <w:caps/>
      <w:lang w:val="x-none" w:eastAsia="x-none"/>
    </w:rPr>
  </w:style>
  <w:style w:type="paragraph" w:styleId="Heading3">
    <w:name w:val="heading 3"/>
    <w:basedOn w:val="Normal"/>
    <w:next w:val="Normal"/>
    <w:link w:val="Heading3Char"/>
    <w:autoRedefine/>
    <w:uiPriority w:val="9"/>
    <w:qFormat/>
    <w:rsid w:val="0001165E"/>
    <w:pPr>
      <w:spacing w:before="120" w:after="120" w:line="276" w:lineRule="auto"/>
      <w:ind w:left="630"/>
      <w:outlineLvl w:val="2"/>
    </w:pPr>
    <w:rPr>
      <w:rFonts w:ascii="Arial" w:hAnsi="Arial" w:cs="Arial"/>
      <w:bCs/>
      <w:sz w:val="20"/>
      <w:szCs w:val="22"/>
      <w:lang w:val="x-none" w:eastAsia="x-none" w:bidi="en-US"/>
    </w:rPr>
  </w:style>
  <w:style w:type="paragraph" w:styleId="Heading4">
    <w:name w:val="heading 4"/>
    <w:basedOn w:val="Normal"/>
    <w:next w:val="Normal"/>
    <w:link w:val="Heading4Char"/>
    <w:uiPriority w:val="9"/>
    <w:qFormat/>
    <w:rsid w:val="0016695E"/>
    <w:pPr>
      <w:keepNext/>
      <w:numPr>
        <w:ilvl w:val="3"/>
        <w:numId w:val="5"/>
      </w:numPr>
      <w:tabs>
        <w:tab w:val="left" w:pos="0"/>
      </w:tabs>
      <w:spacing w:before="240" w:after="60"/>
      <w:outlineLvl w:val="3"/>
    </w:pPr>
    <w:rPr>
      <w:b/>
      <w:bCs/>
      <w:i/>
      <w:iCs/>
      <w:lang w:val="x-none" w:eastAsia="x-none"/>
    </w:rPr>
  </w:style>
  <w:style w:type="paragraph" w:styleId="Heading5">
    <w:name w:val="heading 5"/>
    <w:basedOn w:val="Normal"/>
    <w:next w:val="Normal"/>
    <w:link w:val="Heading5Char"/>
    <w:autoRedefine/>
    <w:uiPriority w:val="9"/>
    <w:qFormat/>
    <w:rsid w:val="0016695E"/>
    <w:pPr>
      <w:numPr>
        <w:ilvl w:val="4"/>
        <w:numId w:val="5"/>
      </w:numPr>
      <w:tabs>
        <w:tab w:val="left" w:pos="0"/>
      </w:tabs>
      <w:spacing w:before="240" w:after="60"/>
      <w:outlineLvl w:val="4"/>
    </w:pPr>
    <w:rPr>
      <w:lang w:val="x-none" w:eastAsia="x-none"/>
    </w:rPr>
  </w:style>
  <w:style w:type="paragraph" w:styleId="Heading6">
    <w:name w:val="heading 6"/>
    <w:basedOn w:val="Normal"/>
    <w:next w:val="Normal"/>
    <w:link w:val="Heading6Char"/>
    <w:uiPriority w:val="9"/>
    <w:qFormat/>
    <w:rsid w:val="0016695E"/>
    <w:pPr>
      <w:numPr>
        <w:ilvl w:val="5"/>
        <w:numId w:val="5"/>
      </w:numPr>
      <w:tabs>
        <w:tab w:val="left" w:pos="0"/>
      </w:tabs>
      <w:spacing w:before="240" w:after="60"/>
      <w:outlineLvl w:val="5"/>
    </w:pPr>
    <w:rPr>
      <w:i/>
      <w:iCs/>
      <w:lang w:val="x-none" w:eastAsia="x-none"/>
    </w:rPr>
  </w:style>
  <w:style w:type="paragraph" w:styleId="Heading7">
    <w:name w:val="heading 7"/>
    <w:basedOn w:val="Normal"/>
    <w:next w:val="Normal"/>
    <w:link w:val="Heading7Char"/>
    <w:uiPriority w:val="9"/>
    <w:qFormat/>
    <w:rsid w:val="0016695E"/>
    <w:pPr>
      <w:numPr>
        <w:ilvl w:val="6"/>
        <w:numId w:val="5"/>
      </w:numPr>
      <w:tabs>
        <w:tab w:val="left" w:pos="0"/>
      </w:tabs>
      <w:spacing w:before="240" w:after="60" w:line="360" w:lineRule="auto"/>
      <w:outlineLvl w:val="6"/>
    </w:pPr>
    <w:rPr>
      <w:b/>
      <w:sz w:val="28"/>
      <w:szCs w:val="20"/>
      <w:lang w:val="x-none" w:eastAsia="x-none"/>
    </w:rPr>
  </w:style>
  <w:style w:type="paragraph" w:styleId="Heading8">
    <w:name w:val="heading 8"/>
    <w:basedOn w:val="Normal"/>
    <w:next w:val="Normal"/>
    <w:link w:val="Heading8Char"/>
    <w:uiPriority w:val="9"/>
    <w:qFormat/>
    <w:rsid w:val="0016695E"/>
    <w:pPr>
      <w:numPr>
        <w:ilvl w:val="7"/>
        <w:numId w:val="5"/>
      </w:numPr>
      <w:tabs>
        <w:tab w:val="left" w:pos="0"/>
      </w:tabs>
      <w:spacing w:before="240" w:after="60"/>
      <w:outlineLvl w:val="7"/>
    </w:pPr>
    <w:rPr>
      <w:i/>
      <w:iCs/>
      <w:sz w:val="20"/>
      <w:szCs w:val="20"/>
      <w:lang w:val="x-none" w:eastAsia="x-none"/>
    </w:rPr>
  </w:style>
  <w:style w:type="paragraph" w:styleId="Heading9">
    <w:name w:val="heading 9"/>
    <w:basedOn w:val="Normal"/>
    <w:next w:val="Normal"/>
    <w:link w:val="Heading9Char"/>
    <w:autoRedefine/>
    <w:uiPriority w:val="9"/>
    <w:qFormat/>
    <w:rsid w:val="0016695E"/>
    <w:pPr>
      <w:numPr>
        <w:ilvl w:val="8"/>
        <w:numId w:val="5"/>
      </w:numPr>
      <w:tabs>
        <w:tab w:val="left" w:pos="0"/>
      </w:tabs>
      <w:spacing w:before="240" w:after="60"/>
      <w:outlineLvl w:val="8"/>
    </w:pPr>
    <w:rPr>
      <w:i/>
      <w:iCs/>
      <w:sz w:val="18"/>
      <w:szCs w:val="18"/>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093CB1"/>
    <w:rPr>
      <w:rFonts w:eastAsia="Times New Roman"/>
      <w:b/>
      <w:bCs/>
      <w:smallCaps/>
      <w:kern w:val="28"/>
      <w:sz w:val="24"/>
      <w:szCs w:val="22"/>
      <w:lang w:val="x-none" w:eastAsia="x-none"/>
    </w:rPr>
  </w:style>
  <w:style w:type="character" w:customStyle="1" w:styleId="Heading2Char">
    <w:name w:val="Heading 2 Char"/>
    <w:uiPriority w:val="9"/>
    <w:semiHidden/>
    <w:rsid w:val="0016695E"/>
    <w:rPr>
      <w:rFonts w:ascii="Cambria" w:eastAsia="Times New Roman" w:hAnsi="Cambria" w:cs="Times New Roman"/>
      <w:b/>
      <w:bCs/>
      <w:color w:val="4F81BD"/>
      <w:sz w:val="26"/>
      <w:szCs w:val="26"/>
    </w:rPr>
  </w:style>
  <w:style w:type="character" w:customStyle="1" w:styleId="Heading3Char">
    <w:name w:val="Heading 3 Char"/>
    <w:link w:val="Heading3"/>
    <w:uiPriority w:val="9"/>
    <w:rsid w:val="0001165E"/>
    <w:rPr>
      <w:rFonts w:ascii="Arial" w:eastAsia="Times New Roman" w:hAnsi="Arial" w:cs="Arial"/>
      <w:bCs/>
      <w:szCs w:val="22"/>
      <w:lang w:val="x-none" w:eastAsia="x-none" w:bidi="en-US"/>
    </w:rPr>
  </w:style>
  <w:style w:type="character" w:customStyle="1" w:styleId="Heading4Char">
    <w:name w:val="Heading 4 Char"/>
    <w:link w:val="Heading4"/>
    <w:uiPriority w:val="9"/>
    <w:rsid w:val="0016695E"/>
    <w:rPr>
      <w:rFonts w:ascii="Times New Roman" w:eastAsia="Times New Roman" w:hAnsi="Times New Roman"/>
      <w:b/>
      <w:bCs/>
      <w:i/>
      <w:iCs/>
      <w:sz w:val="24"/>
      <w:szCs w:val="24"/>
      <w:lang w:val="x-none" w:eastAsia="x-none"/>
    </w:rPr>
  </w:style>
  <w:style w:type="character" w:customStyle="1" w:styleId="Heading5Char">
    <w:name w:val="Heading 5 Char"/>
    <w:link w:val="Heading5"/>
    <w:uiPriority w:val="9"/>
    <w:rsid w:val="0016695E"/>
    <w:rPr>
      <w:rFonts w:ascii="Times New Roman" w:eastAsia="Times New Roman" w:hAnsi="Times New Roman"/>
      <w:sz w:val="24"/>
      <w:szCs w:val="24"/>
      <w:lang w:val="x-none" w:eastAsia="x-none"/>
    </w:rPr>
  </w:style>
  <w:style w:type="character" w:customStyle="1" w:styleId="Heading6Char">
    <w:name w:val="Heading 6 Char"/>
    <w:link w:val="Heading6"/>
    <w:uiPriority w:val="9"/>
    <w:rsid w:val="0016695E"/>
    <w:rPr>
      <w:rFonts w:ascii="Times New Roman" w:eastAsia="Times New Roman" w:hAnsi="Times New Roman"/>
      <w:i/>
      <w:iCs/>
      <w:sz w:val="24"/>
      <w:szCs w:val="24"/>
      <w:lang w:val="x-none" w:eastAsia="x-none"/>
    </w:rPr>
  </w:style>
  <w:style w:type="character" w:customStyle="1" w:styleId="Heading7Char">
    <w:name w:val="Heading 7 Char"/>
    <w:link w:val="Heading7"/>
    <w:uiPriority w:val="9"/>
    <w:rsid w:val="0016695E"/>
    <w:rPr>
      <w:rFonts w:ascii="Times New Roman" w:eastAsia="Times New Roman" w:hAnsi="Times New Roman"/>
      <w:b/>
      <w:sz w:val="28"/>
      <w:lang w:val="x-none" w:eastAsia="x-none"/>
    </w:rPr>
  </w:style>
  <w:style w:type="character" w:customStyle="1" w:styleId="Heading8Char">
    <w:name w:val="Heading 8 Char"/>
    <w:link w:val="Heading8"/>
    <w:uiPriority w:val="9"/>
    <w:rsid w:val="0016695E"/>
    <w:rPr>
      <w:rFonts w:ascii="Times New Roman" w:eastAsia="Times New Roman" w:hAnsi="Times New Roman"/>
      <w:i/>
      <w:iCs/>
      <w:lang w:val="x-none" w:eastAsia="x-none"/>
    </w:rPr>
  </w:style>
  <w:style w:type="character" w:customStyle="1" w:styleId="Heading9Char">
    <w:name w:val="Heading 9 Char"/>
    <w:link w:val="Heading9"/>
    <w:uiPriority w:val="9"/>
    <w:rsid w:val="0016695E"/>
    <w:rPr>
      <w:rFonts w:ascii="Times New Roman" w:eastAsia="Times New Roman" w:hAnsi="Times New Roman"/>
      <w:i/>
      <w:iCs/>
      <w:sz w:val="18"/>
      <w:szCs w:val="18"/>
      <w:lang w:val="x-none" w:eastAsia="x-none"/>
    </w:rPr>
  </w:style>
  <w:style w:type="character" w:customStyle="1" w:styleId="Heading2Char1">
    <w:name w:val="Heading 2 Char1"/>
    <w:aliases w:val="Heading 2 Char1 Char Char,Heading 2 Char Char Char Char,Heading 2 Char1 Char Char Char Char,Heading 2 Char Char Char Char Char Char,Heading 2 Char1 Char Char Char Char Char Char,Heading 2 Char Char Char Char Char Char Char Char"/>
    <w:link w:val="Heading2"/>
    <w:uiPriority w:val="9"/>
    <w:rsid w:val="0016695E"/>
    <w:rPr>
      <w:rFonts w:ascii="Times New Roman" w:eastAsia="Times New Roman" w:hAnsi="Times New Roman"/>
      <w:b/>
      <w:bCs/>
      <w:caps/>
      <w:sz w:val="24"/>
      <w:szCs w:val="24"/>
      <w:lang w:val="x-none" w:eastAsia="x-none"/>
    </w:rPr>
  </w:style>
  <w:style w:type="paragraph" w:styleId="Header">
    <w:name w:val="header"/>
    <w:basedOn w:val="Normal"/>
    <w:link w:val="HeaderChar"/>
    <w:uiPriority w:val="99"/>
    <w:rsid w:val="0016695E"/>
    <w:pPr>
      <w:tabs>
        <w:tab w:val="center" w:pos="4320"/>
        <w:tab w:val="right" w:pos="8640"/>
      </w:tabs>
    </w:pPr>
    <w:rPr>
      <w:lang w:val="x-none" w:eastAsia="x-none"/>
    </w:rPr>
  </w:style>
  <w:style w:type="character" w:customStyle="1" w:styleId="HeaderChar">
    <w:name w:val="Header Char"/>
    <w:link w:val="Header"/>
    <w:uiPriority w:val="99"/>
    <w:rsid w:val="0016695E"/>
    <w:rPr>
      <w:rFonts w:ascii="Times New Roman" w:eastAsia="Times New Roman" w:hAnsi="Times New Roman" w:cs="Times New Roman"/>
      <w:sz w:val="24"/>
      <w:szCs w:val="24"/>
    </w:rPr>
  </w:style>
  <w:style w:type="paragraph" w:styleId="Footer">
    <w:name w:val="footer"/>
    <w:basedOn w:val="Normal"/>
    <w:link w:val="FooterChar"/>
    <w:uiPriority w:val="99"/>
    <w:rsid w:val="0016695E"/>
    <w:pPr>
      <w:tabs>
        <w:tab w:val="center" w:pos="4320"/>
        <w:tab w:val="right" w:pos="8640"/>
      </w:tabs>
    </w:pPr>
    <w:rPr>
      <w:lang w:val="x-none" w:eastAsia="x-none"/>
    </w:rPr>
  </w:style>
  <w:style w:type="character" w:customStyle="1" w:styleId="FooterChar">
    <w:name w:val="Footer Char"/>
    <w:link w:val="Footer"/>
    <w:uiPriority w:val="99"/>
    <w:rsid w:val="0016695E"/>
    <w:rPr>
      <w:rFonts w:ascii="Times New Roman" w:eastAsia="Times New Roman" w:hAnsi="Times New Roman" w:cs="Times New Roman"/>
      <w:sz w:val="24"/>
      <w:szCs w:val="24"/>
    </w:rPr>
  </w:style>
  <w:style w:type="character" w:styleId="Hyperlink">
    <w:name w:val="Hyperlink"/>
    <w:uiPriority w:val="99"/>
    <w:rsid w:val="0016695E"/>
    <w:rPr>
      <w:color w:val="0000FF"/>
      <w:u w:val="single"/>
    </w:rPr>
  </w:style>
  <w:style w:type="paragraph" w:styleId="TOC1">
    <w:name w:val="toc 1"/>
    <w:basedOn w:val="Normal"/>
    <w:next w:val="Normal"/>
    <w:autoRedefine/>
    <w:uiPriority w:val="39"/>
    <w:rsid w:val="00121BFC"/>
    <w:pPr>
      <w:tabs>
        <w:tab w:val="left" w:pos="480"/>
        <w:tab w:val="right" w:leader="dot" w:pos="9350"/>
      </w:tabs>
      <w:spacing w:before="120" w:after="120"/>
    </w:pPr>
    <w:rPr>
      <w:rFonts w:ascii="Arial" w:hAnsi="Arial" w:cs="Arial"/>
      <w:b/>
      <w:bCs/>
      <w:noProof/>
      <w:sz w:val="20"/>
      <w:szCs w:val="28"/>
    </w:rPr>
  </w:style>
  <w:style w:type="paragraph" w:styleId="TOC2">
    <w:name w:val="toc 2"/>
    <w:basedOn w:val="Normal"/>
    <w:next w:val="Normal"/>
    <w:autoRedefine/>
    <w:uiPriority w:val="39"/>
    <w:rsid w:val="00121BFC"/>
    <w:pPr>
      <w:ind w:left="240"/>
    </w:pPr>
    <w:rPr>
      <w:rFonts w:ascii="Arial" w:hAnsi="Arial"/>
      <w:sz w:val="20"/>
      <w:szCs w:val="20"/>
    </w:rPr>
  </w:style>
  <w:style w:type="paragraph" w:styleId="BalloonText">
    <w:name w:val="Balloon Text"/>
    <w:basedOn w:val="Normal"/>
    <w:link w:val="BalloonTextChar"/>
    <w:semiHidden/>
    <w:rsid w:val="0016695E"/>
    <w:rPr>
      <w:rFonts w:ascii="Tahoma" w:hAnsi="Tahoma"/>
      <w:sz w:val="16"/>
      <w:szCs w:val="16"/>
      <w:lang w:val="x-none" w:eastAsia="x-none"/>
    </w:rPr>
  </w:style>
  <w:style w:type="character" w:customStyle="1" w:styleId="BalloonTextChar">
    <w:name w:val="Balloon Text Char"/>
    <w:link w:val="BalloonText"/>
    <w:semiHidden/>
    <w:rsid w:val="0016695E"/>
    <w:rPr>
      <w:rFonts w:ascii="Tahoma" w:eastAsia="Times New Roman" w:hAnsi="Tahoma" w:cs="Tahoma"/>
      <w:sz w:val="16"/>
      <w:szCs w:val="16"/>
    </w:rPr>
  </w:style>
  <w:style w:type="character" w:styleId="CommentReference">
    <w:name w:val="annotation reference"/>
    <w:uiPriority w:val="99"/>
    <w:semiHidden/>
    <w:rsid w:val="0016695E"/>
    <w:rPr>
      <w:sz w:val="16"/>
      <w:szCs w:val="16"/>
    </w:rPr>
  </w:style>
  <w:style w:type="paragraph" w:styleId="CommentText">
    <w:name w:val="annotation text"/>
    <w:basedOn w:val="Normal"/>
    <w:link w:val="CommentTextChar"/>
    <w:rsid w:val="0016695E"/>
    <w:rPr>
      <w:sz w:val="20"/>
      <w:szCs w:val="20"/>
      <w:lang w:val="x-none" w:eastAsia="x-none"/>
    </w:rPr>
  </w:style>
  <w:style w:type="character" w:customStyle="1" w:styleId="CommentTextChar">
    <w:name w:val="Comment Text Char"/>
    <w:link w:val="CommentText"/>
    <w:rsid w:val="0016695E"/>
    <w:rPr>
      <w:rFonts w:ascii="Times New Roman" w:eastAsia="Times New Roman" w:hAnsi="Times New Roman" w:cs="Times New Roman"/>
      <w:sz w:val="20"/>
      <w:szCs w:val="20"/>
    </w:rPr>
  </w:style>
  <w:style w:type="character" w:styleId="FollowedHyperlink">
    <w:name w:val="FollowedHyperlink"/>
    <w:rsid w:val="0016695E"/>
    <w:rPr>
      <w:color w:val="800080"/>
      <w:u w:val="single"/>
    </w:rPr>
  </w:style>
  <w:style w:type="table" w:styleId="TableGrid">
    <w:name w:val="Table Grid"/>
    <w:basedOn w:val="TableNormal"/>
    <w:uiPriority w:val="59"/>
    <w:rsid w:val="0016695E"/>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Indent">
    <w:name w:val="Normal Indent"/>
    <w:basedOn w:val="Normal"/>
    <w:rsid w:val="0016695E"/>
    <w:pPr>
      <w:overflowPunct/>
      <w:autoSpaceDE/>
      <w:autoSpaceDN/>
      <w:adjustRightInd/>
      <w:spacing w:after="120"/>
      <w:ind w:left="102"/>
      <w:jc w:val="both"/>
      <w:textAlignment w:val="auto"/>
    </w:pPr>
  </w:style>
  <w:style w:type="paragraph" w:styleId="BodyText">
    <w:name w:val="Body Text"/>
    <w:basedOn w:val="Normal"/>
    <w:link w:val="BodyTextChar"/>
    <w:rsid w:val="0016695E"/>
    <w:pPr>
      <w:jc w:val="both"/>
    </w:pPr>
    <w:rPr>
      <w:i/>
      <w:iCs/>
      <w:vanish/>
      <w:color w:val="0000FF"/>
      <w:lang w:val="x-none" w:eastAsia="x-none"/>
    </w:rPr>
  </w:style>
  <w:style w:type="character" w:customStyle="1" w:styleId="BodyTextChar">
    <w:name w:val="Body Text Char"/>
    <w:link w:val="BodyText"/>
    <w:rsid w:val="0016695E"/>
    <w:rPr>
      <w:rFonts w:ascii="Times New Roman" w:eastAsia="Times New Roman" w:hAnsi="Times New Roman" w:cs="Times New Roman"/>
      <w:i/>
      <w:iCs/>
      <w:vanish/>
      <w:color w:val="0000FF"/>
      <w:sz w:val="24"/>
      <w:szCs w:val="24"/>
    </w:rPr>
  </w:style>
  <w:style w:type="paragraph" w:customStyle="1" w:styleId="SectionIIHeading2">
    <w:name w:val="Section II Heading 2"/>
    <w:basedOn w:val="Heading2"/>
    <w:link w:val="SectionIIHeading2Char"/>
    <w:rsid w:val="0016695E"/>
    <w:pPr>
      <w:keepNext w:val="0"/>
      <w:widowControl w:val="0"/>
      <w:overflowPunct/>
      <w:autoSpaceDE/>
      <w:autoSpaceDN/>
      <w:adjustRightInd/>
      <w:spacing w:line="480" w:lineRule="auto"/>
      <w:contextualSpacing/>
      <w:textAlignment w:val="auto"/>
    </w:pPr>
    <w:rPr>
      <w:bCs w:val="0"/>
      <w:sz w:val="32"/>
    </w:rPr>
  </w:style>
  <w:style w:type="character" w:customStyle="1" w:styleId="SectionIIHeading2Char">
    <w:name w:val="Section II Heading 2 Char"/>
    <w:link w:val="SectionIIHeading2"/>
    <w:rsid w:val="0016695E"/>
    <w:rPr>
      <w:rFonts w:ascii="Times New Roman" w:eastAsia="Times New Roman" w:hAnsi="Times New Roman"/>
      <w:b/>
      <w:caps/>
      <w:sz w:val="32"/>
      <w:szCs w:val="24"/>
      <w:lang w:val="x-none" w:eastAsia="x-none"/>
    </w:rPr>
  </w:style>
  <w:style w:type="paragraph" w:styleId="BodyTextIndent">
    <w:name w:val="Body Text Indent"/>
    <w:basedOn w:val="Normal"/>
    <w:link w:val="BodyTextIndentChar"/>
    <w:rsid w:val="0016695E"/>
    <w:pPr>
      <w:spacing w:after="120"/>
      <w:ind w:left="360"/>
    </w:pPr>
    <w:rPr>
      <w:lang w:val="x-none" w:eastAsia="x-none"/>
    </w:rPr>
  </w:style>
  <w:style w:type="character" w:customStyle="1" w:styleId="BodyTextIndentChar">
    <w:name w:val="Body Text Indent Char"/>
    <w:link w:val="BodyTextIndent"/>
    <w:rsid w:val="0016695E"/>
    <w:rPr>
      <w:rFonts w:ascii="Times New Roman" w:eastAsia="Times New Roman" w:hAnsi="Times New Roman" w:cs="Times New Roman"/>
      <w:sz w:val="24"/>
      <w:szCs w:val="24"/>
    </w:rPr>
  </w:style>
  <w:style w:type="paragraph" w:styleId="DocumentMap">
    <w:name w:val="Document Map"/>
    <w:basedOn w:val="Normal"/>
    <w:link w:val="DocumentMapChar"/>
    <w:semiHidden/>
    <w:rsid w:val="0016695E"/>
    <w:pPr>
      <w:shd w:val="clear" w:color="auto" w:fill="000080"/>
    </w:pPr>
    <w:rPr>
      <w:rFonts w:ascii="Tahoma" w:hAnsi="Tahoma"/>
      <w:lang w:val="x-none" w:eastAsia="x-none"/>
    </w:rPr>
  </w:style>
  <w:style w:type="character" w:customStyle="1" w:styleId="DocumentMapChar">
    <w:name w:val="Document Map Char"/>
    <w:link w:val="DocumentMap"/>
    <w:semiHidden/>
    <w:rsid w:val="0016695E"/>
    <w:rPr>
      <w:rFonts w:ascii="Tahoma" w:eastAsia="Times New Roman" w:hAnsi="Tahoma" w:cs="Tahoma"/>
      <w:sz w:val="24"/>
      <w:szCs w:val="24"/>
      <w:shd w:val="clear" w:color="auto" w:fill="000080"/>
    </w:rPr>
  </w:style>
  <w:style w:type="paragraph" w:styleId="CommentSubject">
    <w:name w:val="annotation subject"/>
    <w:basedOn w:val="CommentText"/>
    <w:next w:val="CommentText"/>
    <w:link w:val="CommentSubjectChar"/>
    <w:semiHidden/>
    <w:rsid w:val="0016695E"/>
    <w:rPr>
      <w:b/>
      <w:bCs/>
    </w:rPr>
  </w:style>
  <w:style w:type="character" w:customStyle="1" w:styleId="CommentSubjectChar">
    <w:name w:val="Comment Subject Char"/>
    <w:link w:val="CommentSubject"/>
    <w:semiHidden/>
    <w:rsid w:val="0016695E"/>
    <w:rPr>
      <w:rFonts w:ascii="Times New Roman" w:eastAsia="Times New Roman" w:hAnsi="Times New Roman" w:cs="Times New Roman"/>
      <w:b/>
      <w:bCs/>
      <w:sz w:val="20"/>
      <w:szCs w:val="20"/>
    </w:rPr>
  </w:style>
  <w:style w:type="paragraph" w:styleId="TOC3">
    <w:name w:val="toc 3"/>
    <w:basedOn w:val="Normal"/>
    <w:next w:val="Normal"/>
    <w:autoRedefine/>
    <w:uiPriority w:val="39"/>
    <w:rsid w:val="00AD2449"/>
    <w:pPr>
      <w:ind w:left="480"/>
    </w:pPr>
    <w:rPr>
      <w:rFonts w:ascii="Calibri" w:hAnsi="Calibri"/>
      <w:i/>
      <w:iCs/>
      <w:sz w:val="20"/>
      <w:szCs w:val="20"/>
    </w:rPr>
  </w:style>
  <w:style w:type="paragraph" w:styleId="TOC4">
    <w:name w:val="toc 4"/>
    <w:basedOn w:val="Normal"/>
    <w:next w:val="Normal"/>
    <w:autoRedefine/>
    <w:uiPriority w:val="39"/>
    <w:rsid w:val="0016695E"/>
    <w:pPr>
      <w:ind w:left="720"/>
    </w:pPr>
    <w:rPr>
      <w:rFonts w:ascii="Calibri" w:hAnsi="Calibri"/>
      <w:sz w:val="18"/>
      <w:szCs w:val="18"/>
    </w:rPr>
  </w:style>
  <w:style w:type="paragraph" w:styleId="TOC5">
    <w:name w:val="toc 5"/>
    <w:basedOn w:val="Normal"/>
    <w:next w:val="Normal"/>
    <w:autoRedefine/>
    <w:uiPriority w:val="39"/>
    <w:rsid w:val="0016695E"/>
    <w:pPr>
      <w:ind w:left="960"/>
    </w:pPr>
    <w:rPr>
      <w:rFonts w:ascii="Calibri" w:hAnsi="Calibri"/>
      <w:sz w:val="18"/>
      <w:szCs w:val="18"/>
    </w:rPr>
  </w:style>
  <w:style w:type="paragraph" w:styleId="TOC6">
    <w:name w:val="toc 6"/>
    <w:basedOn w:val="Normal"/>
    <w:next w:val="Normal"/>
    <w:autoRedefine/>
    <w:uiPriority w:val="39"/>
    <w:rsid w:val="0016695E"/>
    <w:pPr>
      <w:ind w:left="1200"/>
    </w:pPr>
    <w:rPr>
      <w:rFonts w:ascii="Calibri" w:hAnsi="Calibri"/>
      <w:sz w:val="18"/>
      <w:szCs w:val="18"/>
    </w:rPr>
  </w:style>
  <w:style w:type="paragraph" w:styleId="TOC7">
    <w:name w:val="toc 7"/>
    <w:basedOn w:val="Normal"/>
    <w:next w:val="Normal"/>
    <w:autoRedefine/>
    <w:uiPriority w:val="39"/>
    <w:rsid w:val="0016695E"/>
    <w:pPr>
      <w:ind w:left="1440"/>
    </w:pPr>
    <w:rPr>
      <w:rFonts w:ascii="Calibri" w:hAnsi="Calibri"/>
      <w:sz w:val="18"/>
      <w:szCs w:val="18"/>
    </w:rPr>
  </w:style>
  <w:style w:type="paragraph" w:styleId="TOC8">
    <w:name w:val="toc 8"/>
    <w:basedOn w:val="Normal"/>
    <w:next w:val="Normal"/>
    <w:autoRedefine/>
    <w:uiPriority w:val="39"/>
    <w:rsid w:val="0016695E"/>
    <w:pPr>
      <w:ind w:left="1680"/>
    </w:pPr>
    <w:rPr>
      <w:rFonts w:ascii="Calibri" w:hAnsi="Calibri"/>
      <w:sz w:val="18"/>
      <w:szCs w:val="18"/>
    </w:rPr>
  </w:style>
  <w:style w:type="paragraph" w:styleId="TOC9">
    <w:name w:val="toc 9"/>
    <w:basedOn w:val="Normal"/>
    <w:next w:val="Normal"/>
    <w:autoRedefine/>
    <w:uiPriority w:val="39"/>
    <w:rsid w:val="0016695E"/>
    <w:pPr>
      <w:ind w:left="1920"/>
    </w:pPr>
    <w:rPr>
      <w:rFonts w:ascii="Calibri" w:hAnsi="Calibri"/>
      <w:sz w:val="18"/>
      <w:szCs w:val="18"/>
    </w:rPr>
  </w:style>
  <w:style w:type="paragraph" w:customStyle="1" w:styleId="Explanation">
    <w:name w:val="Explanation"/>
    <w:basedOn w:val="Normal"/>
    <w:rsid w:val="0016695E"/>
    <w:pPr>
      <w:pBdr>
        <w:top w:val="single" w:sz="4" w:space="1" w:color="auto"/>
        <w:left w:val="single" w:sz="4" w:space="4" w:color="auto"/>
        <w:bottom w:val="single" w:sz="4" w:space="1" w:color="auto"/>
        <w:right w:val="single" w:sz="4" w:space="4" w:color="auto"/>
      </w:pBdr>
      <w:shd w:val="pct20" w:color="auto" w:fill="FFFFFF"/>
      <w:overflowPunct/>
      <w:autoSpaceDE/>
      <w:autoSpaceDN/>
      <w:adjustRightInd/>
      <w:spacing w:before="120" w:after="120"/>
      <w:ind w:left="720" w:right="720"/>
      <w:textAlignment w:val="auto"/>
    </w:pPr>
    <w:rPr>
      <w:b/>
      <w:color w:val="008080"/>
      <w:sz w:val="22"/>
      <w:szCs w:val="20"/>
    </w:rPr>
  </w:style>
  <w:style w:type="paragraph" w:styleId="Caption">
    <w:name w:val="caption"/>
    <w:basedOn w:val="Normal"/>
    <w:next w:val="Normal"/>
    <w:qFormat/>
    <w:rsid w:val="0016695E"/>
    <w:pPr>
      <w:overflowPunct/>
      <w:autoSpaceDE/>
      <w:autoSpaceDN/>
      <w:adjustRightInd/>
      <w:spacing w:before="120" w:after="120"/>
      <w:ind w:left="720"/>
      <w:textAlignment w:val="auto"/>
    </w:pPr>
    <w:rPr>
      <w:b/>
      <w:bCs/>
      <w:sz w:val="22"/>
    </w:rPr>
  </w:style>
  <w:style w:type="paragraph" w:styleId="List0">
    <w:name w:val="List"/>
    <w:basedOn w:val="Normal"/>
    <w:autoRedefine/>
    <w:rsid w:val="0016695E"/>
    <w:pPr>
      <w:tabs>
        <w:tab w:val="left" w:pos="2520"/>
      </w:tabs>
      <w:spacing w:before="120" w:after="120"/>
      <w:ind w:left="1080"/>
    </w:pPr>
    <w:rPr>
      <w:bCs/>
      <w:sz w:val="22"/>
      <w:szCs w:val="20"/>
    </w:rPr>
  </w:style>
  <w:style w:type="paragraph" w:customStyle="1" w:styleId="Body2">
    <w:name w:val="Body 2"/>
    <w:basedOn w:val="Normal"/>
    <w:rsid w:val="0016695E"/>
    <w:pPr>
      <w:keepLines/>
      <w:overflowPunct/>
      <w:autoSpaceDE/>
      <w:autoSpaceDN/>
      <w:adjustRightInd/>
      <w:spacing w:before="120" w:after="60"/>
      <w:ind w:left="1080"/>
      <w:textAlignment w:val="auto"/>
    </w:pPr>
    <w:rPr>
      <w:kern w:val="28"/>
      <w:sz w:val="22"/>
      <w:szCs w:val="20"/>
    </w:rPr>
  </w:style>
  <w:style w:type="paragraph" w:styleId="BodyTextIndent2">
    <w:name w:val="Body Text Indent 2"/>
    <w:basedOn w:val="Normal"/>
    <w:link w:val="BodyTextIndent2Char"/>
    <w:rsid w:val="0016695E"/>
    <w:pPr>
      <w:spacing w:after="120" w:line="480" w:lineRule="auto"/>
      <w:ind w:left="360"/>
    </w:pPr>
    <w:rPr>
      <w:lang w:val="x-none" w:eastAsia="x-none"/>
    </w:rPr>
  </w:style>
  <w:style w:type="character" w:customStyle="1" w:styleId="BodyTextIndent2Char">
    <w:name w:val="Body Text Indent 2 Char"/>
    <w:link w:val="BodyTextIndent2"/>
    <w:rsid w:val="0016695E"/>
    <w:rPr>
      <w:rFonts w:ascii="Times New Roman" w:eastAsia="Times New Roman" w:hAnsi="Times New Roman" w:cs="Times New Roman"/>
      <w:sz w:val="24"/>
      <w:szCs w:val="24"/>
    </w:rPr>
  </w:style>
  <w:style w:type="paragraph" w:styleId="BodyText2">
    <w:name w:val="Body Text 2"/>
    <w:basedOn w:val="Normal"/>
    <w:link w:val="BodyText2Char"/>
    <w:rsid w:val="0016695E"/>
    <w:pPr>
      <w:spacing w:after="120" w:line="480" w:lineRule="auto"/>
    </w:pPr>
    <w:rPr>
      <w:lang w:val="x-none" w:eastAsia="x-none"/>
    </w:rPr>
  </w:style>
  <w:style w:type="character" w:customStyle="1" w:styleId="BodyText2Char">
    <w:name w:val="Body Text 2 Char"/>
    <w:link w:val="BodyText2"/>
    <w:rsid w:val="0016695E"/>
    <w:rPr>
      <w:rFonts w:ascii="Times New Roman" w:eastAsia="Times New Roman" w:hAnsi="Times New Roman" w:cs="Times New Roman"/>
      <w:sz w:val="24"/>
      <w:szCs w:val="24"/>
    </w:rPr>
  </w:style>
  <w:style w:type="paragraph" w:customStyle="1" w:styleId="Body3">
    <w:name w:val="Body 3"/>
    <w:basedOn w:val="Body2"/>
    <w:rsid w:val="0016695E"/>
    <w:pPr>
      <w:keepNext/>
      <w:keepLines w:val="0"/>
      <w:spacing w:before="240"/>
      <w:ind w:left="1710"/>
    </w:pPr>
    <w:rPr>
      <w:noProof/>
      <w:sz w:val="24"/>
    </w:rPr>
  </w:style>
  <w:style w:type="paragraph" w:customStyle="1" w:styleId="Definitions">
    <w:name w:val="Definitions"/>
    <w:basedOn w:val="Normal"/>
    <w:rsid w:val="0016695E"/>
    <w:pPr>
      <w:overflowPunct/>
      <w:autoSpaceDE/>
      <w:autoSpaceDN/>
      <w:adjustRightInd/>
      <w:spacing w:after="180"/>
      <w:ind w:left="720"/>
      <w:textAlignment w:val="auto"/>
    </w:pPr>
    <w:rPr>
      <w:sz w:val="22"/>
      <w:szCs w:val="20"/>
    </w:rPr>
  </w:style>
  <w:style w:type="paragraph" w:customStyle="1" w:styleId="Table">
    <w:name w:val="Table"/>
    <w:basedOn w:val="Normal"/>
    <w:rsid w:val="0016695E"/>
    <w:pPr>
      <w:keepLines/>
      <w:tabs>
        <w:tab w:val="left" w:leader="dot" w:pos="6120"/>
      </w:tabs>
      <w:overflowPunct/>
      <w:autoSpaceDE/>
      <w:autoSpaceDN/>
      <w:adjustRightInd/>
      <w:textAlignment w:val="auto"/>
    </w:pPr>
    <w:rPr>
      <w:kern w:val="28"/>
      <w:sz w:val="22"/>
      <w:szCs w:val="20"/>
    </w:rPr>
  </w:style>
  <w:style w:type="paragraph" w:customStyle="1" w:styleId="CrossRef">
    <w:name w:val="Cross Ref"/>
    <w:basedOn w:val="Normal"/>
    <w:link w:val="CrossRefChar"/>
    <w:rsid w:val="0016695E"/>
    <w:pPr>
      <w:overflowPunct/>
      <w:autoSpaceDE/>
      <w:autoSpaceDN/>
      <w:adjustRightInd/>
      <w:spacing w:after="120"/>
      <w:ind w:left="720"/>
      <w:textAlignment w:val="auto"/>
    </w:pPr>
    <w:rPr>
      <w:color w:val="0000FF"/>
      <w:u w:val="single" w:color="0000FF"/>
      <w:lang w:val="x-none" w:eastAsia="x-none"/>
    </w:rPr>
  </w:style>
  <w:style w:type="character" w:customStyle="1" w:styleId="CrossRefChar">
    <w:name w:val="Cross Ref Char"/>
    <w:link w:val="CrossRef"/>
    <w:rsid w:val="0016695E"/>
    <w:rPr>
      <w:rFonts w:ascii="Times New Roman" w:eastAsia="Times New Roman" w:hAnsi="Times New Roman" w:cs="Times New Roman"/>
      <w:color w:val="0000FF"/>
      <w:sz w:val="24"/>
      <w:szCs w:val="24"/>
      <w:u w:val="single" w:color="0000FF"/>
    </w:rPr>
  </w:style>
  <w:style w:type="paragraph" w:customStyle="1" w:styleId="Instructions">
    <w:name w:val="Instructions"/>
    <w:basedOn w:val="Normal"/>
    <w:rsid w:val="0016695E"/>
    <w:pPr>
      <w:overflowPunct/>
      <w:autoSpaceDE/>
      <w:autoSpaceDN/>
      <w:adjustRightInd/>
      <w:spacing w:before="120" w:after="120"/>
      <w:ind w:left="720"/>
      <w:textAlignment w:val="auto"/>
    </w:pPr>
    <w:rPr>
      <w:i/>
      <w:color w:val="FF0000"/>
      <w:sz w:val="22"/>
      <w:szCs w:val="20"/>
    </w:rPr>
  </w:style>
  <w:style w:type="paragraph" w:styleId="NormalWeb">
    <w:name w:val="Normal (Web)"/>
    <w:basedOn w:val="Normal"/>
    <w:rsid w:val="0016695E"/>
    <w:pPr>
      <w:overflowPunct/>
      <w:autoSpaceDE/>
      <w:autoSpaceDN/>
      <w:adjustRightInd/>
      <w:spacing w:before="100" w:beforeAutospacing="1" w:after="100" w:afterAutospacing="1"/>
      <w:textAlignment w:val="auto"/>
    </w:pPr>
  </w:style>
  <w:style w:type="paragraph" w:customStyle="1" w:styleId="Normal-Left">
    <w:name w:val="Normal-Left"/>
    <w:basedOn w:val="Normal"/>
    <w:link w:val="Normal-LeftChar"/>
    <w:rsid w:val="0016695E"/>
    <w:pPr>
      <w:overflowPunct/>
      <w:autoSpaceDE/>
      <w:autoSpaceDN/>
      <w:adjustRightInd/>
      <w:spacing w:after="120"/>
      <w:ind w:left="576"/>
      <w:textAlignment w:val="auto"/>
    </w:pPr>
    <w:rPr>
      <w:szCs w:val="20"/>
      <w:lang w:val="x-none" w:eastAsia="x-none"/>
    </w:rPr>
  </w:style>
  <w:style w:type="paragraph" w:customStyle="1" w:styleId="Recitals">
    <w:name w:val="Recitals"/>
    <w:basedOn w:val="Normal-Left"/>
    <w:rsid w:val="0016695E"/>
    <w:pPr>
      <w:spacing w:before="80"/>
    </w:pPr>
  </w:style>
  <w:style w:type="paragraph" w:styleId="Title">
    <w:name w:val="Title"/>
    <w:basedOn w:val="Normal"/>
    <w:link w:val="TitleChar"/>
    <w:qFormat/>
    <w:rsid w:val="0016695E"/>
    <w:pPr>
      <w:overflowPunct/>
      <w:autoSpaceDE/>
      <w:autoSpaceDN/>
      <w:adjustRightInd/>
      <w:spacing w:before="240" w:after="60"/>
      <w:ind w:left="720"/>
      <w:jc w:val="center"/>
      <w:textAlignment w:val="auto"/>
    </w:pPr>
    <w:rPr>
      <w:b/>
      <w:kern w:val="28"/>
      <w:sz w:val="32"/>
      <w:szCs w:val="20"/>
      <w:lang w:val="x-none" w:eastAsia="x-none"/>
    </w:rPr>
  </w:style>
  <w:style w:type="character" w:customStyle="1" w:styleId="TitleChar">
    <w:name w:val="Title Char"/>
    <w:link w:val="Title"/>
    <w:rsid w:val="0016695E"/>
    <w:rPr>
      <w:rFonts w:ascii="Times New Roman" w:eastAsia="Times New Roman" w:hAnsi="Times New Roman" w:cs="Times New Roman"/>
      <w:b/>
      <w:kern w:val="28"/>
      <w:sz w:val="32"/>
      <w:szCs w:val="20"/>
    </w:rPr>
  </w:style>
  <w:style w:type="paragraph" w:styleId="BodyTextIndent3">
    <w:name w:val="Body Text Indent 3"/>
    <w:basedOn w:val="Normal"/>
    <w:link w:val="BodyTextIndent3Char"/>
    <w:rsid w:val="0016695E"/>
    <w:pPr>
      <w:overflowPunct/>
      <w:autoSpaceDE/>
      <w:autoSpaceDN/>
      <w:adjustRightInd/>
      <w:ind w:left="360"/>
      <w:textAlignment w:val="auto"/>
    </w:pPr>
    <w:rPr>
      <w:i/>
      <w:color w:val="FF0000"/>
      <w:szCs w:val="20"/>
      <w:lang w:val="x-none" w:eastAsia="x-none"/>
    </w:rPr>
  </w:style>
  <w:style w:type="character" w:customStyle="1" w:styleId="BodyTextIndent3Char">
    <w:name w:val="Body Text Indent 3 Char"/>
    <w:link w:val="BodyTextIndent3"/>
    <w:rsid w:val="0016695E"/>
    <w:rPr>
      <w:rFonts w:ascii="Times New Roman" w:eastAsia="Times New Roman" w:hAnsi="Times New Roman" w:cs="Times New Roman"/>
      <w:i/>
      <w:color w:val="FF0000"/>
      <w:sz w:val="24"/>
      <w:szCs w:val="20"/>
    </w:rPr>
  </w:style>
  <w:style w:type="character" w:styleId="PageNumber">
    <w:name w:val="page number"/>
    <w:basedOn w:val="DefaultParagraphFont"/>
    <w:rsid w:val="0016695E"/>
  </w:style>
  <w:style w:type="paragraph" w:customStyle="1" w:styleId="Appendix0">
    <w:name w:val="Appendix"/>
    <w:basedOn w:val="Normal"/>
    <w:link w:val="AppendixChar"/>
    <w:qFormat/>
    <w:rsid w:val="0016695E"/>
    <w:pPr>
      <w:tabs>
        <w:tab w:val="left" w:pos="12780"/>
      </w:tabs>
      <w:jc w:val="center"/>
      <w:outlineLvl w:val="0"/>
    </w:pPr>
    <w:rPr>
      <w:b/>
      <w:sz w:val="28"/>
      <w:szCs w:val="28"/>
      <w:lang w:val="x-none" w:eastAsia="x-none"/>
    </w:rPr>
  </w:style>
  <w:style w:type="paragraph" w:customStyle="1" w:styleId="OSPH2">
    <w:name w:val="OSP H2"/>
    <w:basedOn w:val="Heading2"/>
    <w:link w:val="OSPH2CharChar"/>
    <w:rsid w:val="0016695E"/>
    <w:pPr>
      <w:tabs>
        <w:tab w:val="num" w:pos="360"/>
      </w:tabs>
      <w:ind w:left="360"/>
    </w:pPr>
  </w:style>
  <w:style w:type="character" w:customStyle="1" w:styleId="OSPH2CharChar">
    <w:name w:val="OSP H2 Char Char"/>
    <w:basedOn w:val="Heading2Char1"/>
    <w:link w:val="OSPH2"/>
    <w:rsid w:val="0016695E"/>
    <w:rPr>
      <w:rFonts w:ascii="Times New Roman" w:eastAsia="Times New Roman" w:hAnsi="Times New Roman"/>
      <w:b/>
      <w:bCs/>
      <w:caps/>
      <w:sz w:val="24"/>
      <w:szCs w:val="24"/>
      <w:lang w:val="x-none" w:eastAsia="x-none"/>
    </w:rPr>
  </w:style>
  <w:style w:type="character" w:customStyle="1" w:styleId="Normal-LeftChar">
    <w:name w:val="Normal-Left Char"/>
    <w:link w:val="Normal-Left"/>
    <w:rsid w:val="0016695E"/>
    <w:rPr>
      <w:rFonts w:ascii="Times New Roman" w:eastAsia="Times New Roman" w:hAnsi="Times New Roman" w:cs="Times New Roman"/>
      <w:sz w:val="24"/>
      <w:szCs w:val="20"/>
    </w:rPr>
  </w:style>
  <w:style w:type="character" w:customStyle="1" w:styleId="AppendixChar">
    <w:name w:val="Appendix Char"/>
    <w:link w:val="Appendix0"/>
    <w:rsid w:val="0016695E"/>
    <w:rPr>
      <w:rFonts w:ascii="Times New Roman" w:eastAsia="Times New Roman" w:hAnsi="Times New Roman" w:cs="Times New Roman"/>
      <w:b/>
      <w:sz w:val="28"/>
      <w:szCs w:val="28"/>
    </w:rPr>
  </w:style>
  <w:style w:type="paragraph" w:customStyle="1" w:styleId="Part">
    <w:name w:val="Part"/>
    <w:basedOn w:val="Normal"/>
    <w:link w:val="PartChar"/>
    <w:qFormat/>
    <w:rsid w:val="0016695E"/>
    <w:pPr>
      <w:tabs>
        <w:tab w:val="left" w:pos="12780"/>
      </w:tabs>
      <w:outlineLvl w:val="0"/>
    </w:pPr>
    <w:rPr>
      <w:b/>
      <w:sz w:val="36"/>
      <w:szCs w:val="36"/>
      <w:lang w:val="x-none" w:eastAsia="x-none"/>
    </w:rPr>
  </w:style>
  <w:style w:type="character" w:customStyle="1" w:styleId="PartChar">
    <w:name w:val="Part Char"/>
    <w:link w:val="Part"/>
    <w:rsid w:val="0016695E"/>
    <w:rPr>
      <w:rFonts w:ascii="Times New Roman" w:eastAsia="Times New Roman" w:hAnsi="Times New Roman" w:cs="Times New Roman"/>
      <w:b/>
      <w:sz w:val="36"/>
      <w:szCs w:val="36"/>
    </w:rPr>
  </w:style>
  <w:style w:type="paragraph" w:customStyle="1" w:styleId="TableofContents">
    <w:name w:val="Table of Contents"/>
    <w:basedOn w:val="TOC1"/>
    <w:link w:val="TableofContentsChar"/>
    <w:qFormat/>
    <w:rsid w:val="0016695E"/>
    <w:rPr>
      <w:rFonts w:ascii="Times New Roman" w:hAnsi="Times New Roman" w:cs="Times New Roman"/>
      <w:b w:val="0"/>
      <w:caps/>
      <w:szCs w:val="20"/>
      <w:lang w:val="x-none" w:eastAsia="x-none"/>
    </w:rPr>
  </w:style>
  <w:style w:type="character" w:customStyle="1" w:styleId="TableofContentsChar">
    <w:name w:val="Table of Contents Char"/>
    <w:link w:val="TableofContents"/>
    <w:rsid w:val="0016695E"/>
    <w:rPr>
      <w:rFonts w:ascii="Times New Roman" w:eastAsia="Times New Roman" w:hAnsi="Times New Roman" w:cs="Times New Roman"/>
      <w:bCs/>
      <w:caps/>
      <w:noProof/>
      <w:sz w:val="20"/>
      <w:szCs w:val="20"/>
    </w:rPr>
  </w:style>
  <w:style w:type="paragraph" w:customStyle="1" w:styleId="Out-Dent">
    <w:name w:val="Out-Dent"/>
    <w:basedOn w:val="Heading2"/>
    <w:link w:val="Out-DentChar"/>
    <w:qFormat/>
    <w:rsid w:val="0016695E"/>
  </w:style>
  <w:style w:type="character" w:customStyle="1" w:styleId="Out-DentChar">
    <w:name w:val="Out-Dent Char"/>
    <w:basedOn w:val="Heading2Char1"/>
    <w:link w:val="Out-Dent"/>
    <w:rsid w:val="0016695E"/>
    <w:rPr>
      <w:rFonts w:ascii="Times New Roman" w:eastAsia="Times New Roman" w:hAnsi="Times New Roman"/>
      <w:b/>
      <w:bCs/>
      <w:caps/>
      <w:sz w:val="24"/>
      <w:szCs w:val="24"/>
      <w:lang w:val="x-none" w:eastAsia="x-none"/>
    </w:rPr>
  </w:style>
  <w:style w:type="paragraph" w:customStyle="1" w:styleId="IFBBody">
    <w:name w:val="IFB Body"/>
    <w:basedOn w:val="Normal-Left"/>
    <w:link w:val="IFBBodyChar"/>
    <w:qFormat/>
    <w:rsid w:val="0016695E"/>
  </w:style>
  <w:style w:type="character" w:customStyle="1" w:styleId="IFBBodyChar">
    <w:name w:val="IFB Body Char"/>
    <w:link w:val="IFBBody"/>
    <w:rsid w:val="0016695E"/>
    <w:rPr>
      <w:rFonts w:ascii="Times New Roman" w:eastAsia="Times New Roman" w:hAnsi="Times New Roman" w:cs="Times New Roman"/>
      <w:sz w:val="24"/>
      <w:szCs w:val="20"/>
    </w:rPr>
  </w:style>
  <w:style w:type="paragraph" w:customStyle="1" w:styleId="APPENDIX">
    <w:name w:val="APPENDIX"/>
    <w:basedOn w:val="Heading1"/>
    <w:link w:val="APPENDIXChar0"/>
    <w:qFormat/>
    <w:rsid w:val="0016695E"/>
    <w:pPr>
      <w:numPr>
        <w:numId w:val="2"/>
      </w:numPr>
    </w:pPr>
  </w:style>
  <w:style w:type="paragraph" w:customStyle="1" w:styleId="PART0">
    <w:name w:val="PART"/>
    <w:basedOn w:val="APPENDIX"/>
    <w:link w:val="PARTChar0"/>
    <w:qFormat/>
    <w:rsid w:val="0016695E"/>
    <w:pPr>
      <w:numPr>
        <w:numId w:val="0"/>
      </w:numPr>
    </w:pPr>
  </w:style>
  <w:style w:type="character" w:customStyle="1" w:styleId="APPENDIXChar0">
    <w:name w:val="APPENDIX Char"/>
    <w:basedOn w:val="Heading1Char"/>
    <w:link w:val="APPENDIX"/>
    <w:rsid w:val="0016695E"/>
    <w:rPr>
      <w:rFonts w:ascii="Arial" w:eastAsia="Times New Roman" w:hAnsi="Arial"/>
      <w:b/>
      <w:bCs/>
      <w:smallCaps/>
      <w:kern w:val="28"/>
      <w:sz w:val="22"/>
      <w:szCs w:val="22"/>
      <w:lang w:val="x-none" w:eastAsia="x-none"/>
    </w:rPr>
  </w:style>
  <w:style w:type="paragraph" w:customStyle="1" w:styleId="IFBHeading3">
    <w:name w:val="IFB Heading 3"/>
    <w:basedOn w:val="Heading3"/>
    <w:link w:val="IFBHeading3Char"/>
    <w:rsid w:val="0016695E"/>
    <w:pPr>
      <w:tabs>
        <w:tab w:val="num" w:pos="576"/>
      </w:tabs>
    </w:pPr>
  </w:style>
  <w:style w:type="character" w:customStyle="1" w:styleId="PARTChar0">
    <w:name w:val="PART Char"/>
    <w:link w:val="PART0"/>
    <w:rsid w:val="0016695E"/>
    <w:rPr>
      <w:rFonts w:ascii="Arial" w:eastAsia="Times New Roman" w:hAnsi="Arial"/>
      <w:b/>
      <w:bCs w:val="0"/>
      <w:kern w:val="28"/>
      <w:sz w:val="28"/>
      <w:szCs w:val="28"/>
      <w:lang w:val="x-none" w:eastAsia="x-none"/>
    </w:rPr>
  </w:style>
  <w:style w:type="paragraph" w:customStyle="1" w:styleId="IFBHeading2">
    <w:name w:val="IFB Heading 2"/>
    <w:basedOn w:val="Heading2"/>
    <w:link w:val="IFBHeading2Char"/>
    <w:rsid w:val="0016695E"/>
  </w:style>
  <w:style w:type="character" w:customStyle="1" w:styleId="IFBHeading3Char">
    <w:name w:val="IFB Heading 3 Char"/>
    <w:link w:val="IFBHeading3"/>
    <w:rsid w:val="0016695E"/>
    <w:rPr>
      <w:rFonts w:eastAsia="Times New Roman"/>
      <w:b w:val="0"/>
      <w:bCs w:val="0"/>
      <w:sz w:val="22"/>
      <w:szCs w:val="22"/>
      <w:lang w:val="x-none" w:eastAsia="x-none" w:bidi="en-US"/>
    </w:rPr>
  </w:style>
  <w:style w:type="paragraph" w:customStyle="1" w:styleId="IFBHeading1">
    <w:name w:val="IFB Heading 1"/>
    <w:basedOn w:val="Heading1"/>
    <w:link w:val="IFBHeading1Char"/>
    <w:rsid w:val="0016695E"/>
  </w:style>
  <w:style w:type="character" w:customStyle="1" w:styleId="IFBHeading2Char">
    <w:name w:val="IFB Heading 2 Char"/>
    <w:basedOn w:val="Heading2Char1"/>
    <w:link w:val="IFBHeading2"/>
    <w:rsid w:val="0016695E"/>
    <w:rPr>
      <w:rFonts w:ascii="Times New Roman" w:eastAsia="Times New Roman" w:hAnsi="Times New Roman"/>
      <w:b/>
      <w:bCs/>
      <w:caps/>
      <w:sz w:val="24"/>
      <w:szCs w:val="24"/>
      <w:lang w:val="x-none" w:eastAsia="x-none"/>
    </w:rPr>
  </w:style>
  <w:style w:type="paragraph" w:customStyle="1" w:styleId="ColorfulGrid-Accent11">
    <w:name w:val="Colorful Grid - Accent 11"/>
    <w:basedOn w:val="Normal"/>
    <w:next w:val="Normal"/>
    <w:link w:val="ColorfulGrid-Accent1Char"/>
    <w:uiPriority w:val="29"/>
    <w:qFormat/>
    <w:rsid w:val="0016695E"/>
    <w:rPr>
      <w:i/>
      <w:iCs/>
      <w:color w:val="000000"/>
      <w:lang w:val="x-none" w:eastAsia="x-none"/>
    </w:rPr>
  </w:style>
  <w:style w:type="character" w:customStyle="1" w:styleId="ColorfulGrid-Accent1Char">
    <w:name w:val="Colorful Grid - Accent 1 Char"/>
    <w:link w:val="ColorfulGrid-Accent11"/>
    <w:uiPriority w:val="29"/>
    <w:rsid w:val="0016695E"/>
    <w:rPr>
      <w:rFonts w:ascii="Times New Roman" w:eastAsia="Times New Roman" w:hAnsi="Times New Roman" w:cs="Times New Roman"/>
      <w:i/>
      <w:iCs/>
      <w:color w:val="000000"/>
      <w:sz w:val="24"/>
      <w:szCs w:val="24"/>
    </w:rPr>
  </w:style>
  <w:style w:type="character" w:customStyle="1" w:styleId="IFBHeading1Char">
    <w:name w:val="IFB Heading 1 Char"/>
    <w:basedOn w:val="Heading1Char"/>
    <w:link w:val="IFBHeading1"/>
    <w:rsid w:val="0016695E"/>
    <w:rPr>
      <w:rFonts w:ascii="Arial" w:eastAsia="Times New Roman" w:hAnsi="Arial"/>
      <w:b/>
      <w:bCs/>
      <w:smallCaps/>
      <w:kern w:val="28"/>
      <w:sz w:val="22"/>
      <w:szCs w:val="22"/>
      <w:lang w:val="x-none" w:eastAsia="x-none"/>
    </w:rPr>
  </w:style>
  <w:style w:type="paragraph" w:customStyle="1" w:styleId="IFBCrossRef">
    <w:name w:val="IFB Cross Ref"/>
    <w:basedOn w:val="ColorfulGrid-Accent11"/>
    <w:link w:val="IFBCrossRefChar"/>
    <w:qFormat/>
    <w:rsid w:val="0016695E"/>
    <w:pPr>
      <w:ind w:left="576"/>
    </w:pPr>
  </w:style>
  <w:style w:type="paragraph" w:customStyle="1" w:styleId="ColorfulList-Accent11">
    <w:name w:val="Colorful List - Accent 11"/>
    <w:basedOn w:val="Normal"/>
    <w:uiPriority w:val="34"/>
    <w:qFormat/>
    <w:rsid w:val="0016695E"/>
    <w:pPr>
      <w:spacing w:before="240" w:after="60"/>
    </w:pPr>
    <w:rPr>
      <w:b/>
    </w:rPr>
  </w:style>
  <w:style w:type="character" w:customStyle="1" w:styleId="IFBCrossRefChar">
    <w:name w:val="IFB Cross Ref Char"/>
    <w:link w:val="IFBCrossRef"/>
    <w:rsid w:val="0016695E"/>
    <w:rPr>
      <w:rFonts w:ascii="Times New Roman" w:eastAsia="Times New Roman" w:hAnsi="Times New Roman" w:cs="Times New Roman"/>
      <w:i w:val="0"/>
      <w:iCs w:val="0"/>
      <w:color w:val="000000"/>
      <w:sz w:val="24"/>
      <w:szCs w:val="24"/>
    </w:rPr>
  </w:style>
  <w:style w:type="paragraph" w:customStyle="1" w:styleId="List">
    <w:name w:val="# List"/>
    <w:basedOn w:val="Normal"/>
    <w:link w:val="ListChar"/>
    <w:rsid w:val="0016695E"/>
    <w:pPr>
      <w:numPr>
        <w:numId w:val="1"/>
      </w:numPr>
      <w:overflowPunct/>
      <w:autoSpaceDE/>
      <w:autoSpaceDN/>
      <w:adjustRightInd/>
      <w:spacing w:before="120" w:after="120"/>
      <w:ind w:left="1800"/>
      <w:textAlignment w:val="auto"/>
    </w:pPr>
    <w:rPr>
      <w:szCs w:val="22"/>
      <w:lang w:val="x-none" w:eastAsia="x-none"/>
    </w:rPr>
  </w:style>
  <w:style w:type="paragraph" w:customStyle="1" w:styleId="IFBList">
    <w:name w:val="IFB # List"/>
    <w:basedOn w:val="Normal-Left"/>
    <w:link w:val="IFBListChar"/>
    <w:qFormat/>
    <w:rsid w:val="0016695E"/>
    <w:pPr>
      <w:spacing w:before="120"/>
      <w:ind w:left="0"/>
      <w:contextualSpacing/>
    </w:pPr>
  </w:style>
  <w:style w:type="character" w:customStyle="1" w:styleId="ListChar">
    <w:name w:val="# List Char"/>
    <w:link w:val="List"/>
    <w:rsid w:val="0016695E"/>
    <w:rPr>
      <w:rFonts w:ascii="Times New Roman" w:eastAsia="Times New Roman" w:hAnsi="Times New Roman"/>
      <w:sz w:val="24"/>
      <w:szCs w:val="22"/>
      <w:lang w:val="x-none" w:eastAsia="x-none"/>
    </w:rPr>
  </w:style>
  <w:style w:type="paragraph" w:customStyle="1" w:styleId="IFBaList">
    <w:name w:val="IFB a. List"/>
    <w:basedOn w:val="IFBList"/>
    <w:link w:val="IFBaListChar"/>
    <w:qFormat/>
    <w:rsid w:val="0016695E"/>
  </w:style>
  <w:style w:type="character" w:customStyle="1" w:styleId="IFBListChar">
    <w:name w:val="IFB # List Char"/>
    <w:link w:val="IFBList"/>
    <w:rsid w:val="0016695E"/>
    <w:rPr>
      <w:rFonts w:ascii="Times New Roman" w:eastAsia="Times New Roman" w:hAnsi="Times New Roman" w:cs="Times New Roman"/>
      <w:sz w:val="24"/>
      <w:szCs w:val="20"/>
    </w:rPr>
  </w:style>
  <w:style w:type="paragraph" w:customStyle="1" w:styleId="Body">
    <w:name w:val="Body"/>
    <w:basedOn w:val="IFBBody"/>
    <w:link w:val="BodyChar"/>
    <w:qFormat/>
    <w:rsid w:val="0002054D"/>
    <w:rPr>
      <w:rFonts w:ascii="Arial" w:hAnsi="Arial"/>
      <w:sz w:val="20"/>
    </w:rPr>
  </w:style>
  <w:style w:type="character" w:customStyle="1" w:styleId="IFBaListChar">
    <w:name w:val="IFB a. List Char"/>
    <w:link w:val="IFBaList"/>
    <w:rsid w:val="0016695E"/>
    <w:rPr>
      <w:rFonts w:ascii="Times New Roman" w:eastAsia="Times New Roman" w:hAnsi="Times New Roman" w:cs="Times New Roman"/>
      <w:sz w:val="24"/>
      <w:szCs w:val="20"/>
    </w:rPr>
  </w:style>
  <w:style w:type="character" w:customStyle="1" w:styleId="BodyChar">
    <w:name w:val="Body Char"/>
    <w:link w:val="Body"/>
    <w:rsid w:val="0002054D"/>
    <w:rPr>
      <w:rFonts w:ascii="Arial" w:eastAsia="Times New Roman" w:hAnsi="Arial" w:cs="Times New Roman"/>
      <w:sz w:val="24"/>
      <w:szCs w:val="20"/>
    </w:rPr>
  </w:style>
  <w:style w:type="paragraph" w:customStyle="1" w:styleId="TOCHeading1">
    <w:name w:val="TOC Heading1"/>
    <w:basedOn w:val="Heading1"/>
    <w:next w:val="Normal"/>
    <w:uiPriority w:val="39"/>
    <w:semiHidden/>
    <w:unhideWhenUsed/>
    <w:qFormat/>
    <w:rsid w:val="0016695E"/>
    <w:pPr>
      <w:outlineLvl w:val="9"/>
    </w:pPr>
    <w:rPr>
      <w:rFonts w:ascii="Cambria" w:hAnsi="Cambria"/>
      <w:kern w:val="32"/>
      <w:szCs w:val="32"/>
    </w:rPr>
  </w:style>
  <w:style w:type="table" w:styleId="Table3Deffects1">
    <w:name w:val="Table 3D effects 1"/>
    <w:basedOn w:val="TableNormal"/>
    <w:rsid w:val="0016695E"/>
    <w:pPr>
      <w:overflowPunct w:val="0"/>
      <w:autoSpaceDE w:val="0"/>
      <w:autoSpaceDN w:val="0"/>
      <w:adjustRightInd w:val="0"/>
      <w:textAlignment w:val="baseline"/>
    </w:pPr>
    <w:rPr>
      <w:rFonts w:ascii="Times New Roman" w:eastAsia="Times New Roman" w:hAnsi="Times New Roman"/>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customStyle="1" w:styleId="ColorfulShading-Accent11">
    <w:name w:val="Colorful Shading - Accent 11"/>
    <w:hidden/>
    <w:uiPriority w:val="99"/>
    <w:semiHidden/>
    <w:rsid w:val="00B33538"/>
    <w:rPr>
      <w:rFonts w:ascii="Times New Roman" w:eastAsia="Times New Roman" w:hAnsi="Times New Roman"/>
      <w:sz w:val="24"/>
      <w:szCs w:val="24"/>
    </w:rPr>
  </w:style>
  <w:style w:type="paragraph" w:styleId="BlockText">
    <w:name w:val="Block Text"/>
    <w:basedOn w:val="Normal"/>
    <w:uiPriority w:val="99"/>
    <w:unhideWhenUsed/>
    <w:rsid w:val="00774B79"/>
    <w:pPr>
      <w:overflowPunct/>
      <w:autoSpaceDE/>
      <w:autoSpaceDN/>
      <w:adjustRightInd/>
      <w:ind w:left="1800" w:right="720"/>
      <w:jc w:val="both"/>
      <w:textAlignment w:val="auto"/>
    </w:pPr>
    <w:rPr>
      <w:rFonts w:ascii="CG Times" w:eastAsia="Calibri" w:hAnsi="CG Times"/>
      <w:sz w:val="20"/>
      <w:szCs w:val="20"/>
    </w:rPr>
  </w:style>
  <w:style w:type="character" w:customStyle="1" w:styleId="st1">
    <w:name w:val="st1"/>
    <w:basedOn w:val="DefaultParagraphFont"/>
    <w:rsid w:val="00774B79"/>
  </w:style>
  <w:style w:type="paragraph" w:styleId="ListParagraph">
    <w:name w:val="List Paragraph"/>
    <w:basedOn w:val="Normal"/>
    <w:uiPriority w:val="34"/>
    <w:qFormat/>
    <w:rsid w:val="00C862F6"/>
    <w:pPr>
      <w:ind w:left="720"/>
      <w:contextualSpacing/>
    </w:pPr>
  </w:style>
  <w:style w:type="table" w:customStyle="1" w:styleId="TableGrid1">
    <w:name w:val="Table Grid1"/>
    <w:basedOn w:val="TableNormal"/>
    <w:next w:val="TableGrid"/>
    <w:uiPriority w:val="59"/>
    <w:rsid w:val="00EB54D9"/>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2-Accent1">
    <w:name w:val="Grid Table 2 Accent 1"/>
    <w:basedOn w:val="TableNormal"/>
    <w:uiPriority w:val="47"/>
    <w:rsid w:val="009534BB"/>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01726294">
      <w:bodyDiv w:val="1"/>
      <w:marLeft w:val="0"/>
      <w:marRight w:val="0"/>
      <w:marTop w:val="0"/>
      <w:marBottom w:val="0"/>
      <w:divBdr>
        <w:top w:val="none" w:sz="0" w:space="0" w:color="auto"/>
        <w:left w:val="none" w:sz="0" w:space="0" w:color="auto"/>
        <w:bottom w:val="none" w:sz="0" w:space="0" w:color="auto"/>
        <w:right w:val="none" w:sz="0" w:space="0" w:color="auto"/>
      </w:divBdr>
    </w:div>
    <w:div w:id="361979544">
      <w:bodyDiv w:val="1"/>
      <w:marLeft w:val="0"/>
      <w:marRight w:val="0"/>
      <w:marTop w:val="0"/>
      <w:marBottom w:val="0"/>
      <w:divBdr>
        <w:top w:val="none" w:sz="0" w:space="0" w:color="auto"/>
        <w:left w:val="none" w:sz="0" w:space="0" w:color="auto"/>
        <w:bottom w:val="none" w:sz="0" w:space="0" w:color="auto"/>
        <w:right w:val="none" w:sz="0" w:space="0" w:color="auto"/>
      </w:divBdr>
    </w:div>
    <w:div w:id="426777364">
      <w:bodyDiv w:val="1"/>
      <w:marLeft w:val="0"/>
      <w:marRight w:val="0"/>
      <w:marTop w:val="0"/>
      <w:marBottom w:val="0"/>
      <w:divBdr>
        <w:top w:val="none" w:sz="0" w:space="0" w:color="auto"/>
        <w:left w:val="none" w:sz="0" w:space="0" w:color="auto"/>
        <w:bottom w:val="none" w:sz="0" w:space="0" w:color="auto"/>
        <w:right w:val="none" w:sz="0" w:space="0" w:color="auto"/>
      </w:divBdr>
    </w:div>
    <w:div w:id="567889210">
      <w:bodyDiv w:val="1"/>
      <w:marLeft w:val="0"/>
      <w:marRight w:val="0"/>
      <w:marTop w:val="0"/>
      <w:marBottom w:val="0"/>
      <w:divBdr>
        <w:top w:val="none" w:sz="0" w:space="0" w:color="auto"/>
        <w:left w:val="none" w:sz="0" w:space="0" w:color="auto"/>
        <w:bottom w:val="none" w:sz="0" w:space="0" w:color="auto"/>
        <w:right w:val="none" w:sz="0" w:space="0" w:color="auto"/>
      </w:divBdr>
    </w:div>
    <w:div w:id="814639895">
      <w:bodyDiv w:val="1"/>
      <w:marLeft w:val="0"/>
      <w:marRight w:val="0"/>
      <w:marTop w:val="0"/>
      <w:marBottom w:val="0"/>
      <w:divBdr>
        <w:top w:val="none" w:sz="0" w:space="0" w:color="auto"/>
        <w:left w:val="none" w:sz="0" w:space="0" w:color="auto"/>
        <w:bottom w:val="none" w:sz="0" w:space="0" w:color="auto"/>
        <w:right w:val="none" w:sz="0" w:space="0" w:color="auto"/>
      </w:divBdr>
    </w:div>
    <w:div w:id="881476427">
      <w:bodyDiv w:val="1"/>
      <w:marLeft w:val="0"/>
      <w:marRight w:val="0"/>
      <w:marTop w:val="0"/>
      <w:marBottom w:val="0"/>
      <w:divBdr>
        <w:top w:val="none" w:sz="0" w:space="0" w:color="auto"/>
        <w:left w:val="none" w:sz="0" w:space="0" w:color="auto"/>
        <w:bottom w:val="none" w:sz="0" w:space="0" w:color="auto"/>
        <w:right w:val="none" w:sz="0" w:space="0" w:color="auto"/>
      </w:divBdr>
    </w:div>
    <w:div w:id="1112942144">
      <w:bodyDiv w:val="1"/>
      <w:marLeft w:val="0"/>
      <w:marRight w:val="0"/>
      <w:marTop w:val="0"/>
      <w:marBottom w:val="0"/>
      <w:divBdr>
        <w:top w:val="none" w:sz="0" w:space="0" w:color="auto"/>
        <w:left w:val="none" w:sz="0" w:space="0" w:color="auto"/>
        <w:bottom w:val="none" w:sz="0" w:space="0" w:color="auto"/>
        <w:right w:val="none" w:sz="0" w:space="0" w:color="auto"/>
      </w:divBdr>
    </w:div>
    <w:div w:id="1221163688">
      <w:bodyDiv w:val="1"/>
      <w:marLeft w:val="0"/>
      <w:marRight w:val="0"/>
      <w:marTop w:val="0"/>
      <w:marBottom w:val="0"/>
      <w:divBdr>
        <w:top w:val="none" w:sz="0" w:space="0" w:color="auto"/>
        <w:left w:val="none" w:sz="0" w:space="0" w:color="auto"/>
        <w:bottom w:val="none" w:sz="0" w:space="0" w:color="auto"/>
        <w:right w:val="none" w:sz="0" w:space="0" w:color="auto"/>
      </w:divBdr>
    </w:div>
    <w:div w:id="1450007981">
      <w:bodyDiv w:val="1"/>
      <w:marLeft w:val="0"/>
      <w:marRight w:val="0"/>
      <w:marTop w:val="0"/>
      <w:marBottom w:val="0"/>
      <w:divBdr>
        <w:top w:val="none" w:sz="0" w:space="0" w:color="auto"/>
        <w:left w:val="none" w:sz="0" w:space="0" w:color="auto"/>
        <w:bottom w:val="none" w:sz="0" w:space="0" w:color="auto"/>
        <w:right w:val="none" w:sz="0" w:space="0" w:color="auto"/>
      </w:divBdr>
    </w:div>
    <w:div w:id="1664431924">
      <w:bodyDiv w:val="1"/>
      <w:marLeft w:val="0"/>
      <w:marRight w:val="0"/>
      <w:marTop w:val="0"/>
      <w:marBottom w:val="0"/>
      <w:divBdr>
        <w:top w:val="none" w:sz="0" w:space="0" w:color="auto"/>
        <w:left w:val="none" w:sz="0" w:space="0" w:color="auto"/>
        <w:bottom w:val="none" w:sz="0" w:space="0" w:color="auto"/>
        <w:right w:val="none" w:sz="0" w:space="0" w:color="auto"/>
      </w:divBdr>
    </w:div>
    <w:div w:id="19771018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hyperlink" Target="http://www.dva.wa.gov/" TargetMode="Externa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image" Target="media/image6.emf"/><Relationship Id="rId16" Type="http://schemas.openxmlformats.org/officeDocument/2006/relationships/customXml" Target="../customXml/item16.xml"/><Relationship Id="rId107" Type="http://schemas.openxmlformats.org/officeDocument/2006/relationships/package" Target="embeddings/Microsoft_Word_Document1.docx"/><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hyperlink" Target="https://fortress.wa.gov/ga/apps/ContractSearch/MCUAListing.aspx" TargetMode="Externa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settings" Target="settings.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package" Target="embeddings/Microsoft_Word_Document3.docx"/><Relationship Id="rId118" Type="http://schemas.openxmlformats.org/officeDocument/2006/relationships/footer" Target="footer1.xml"/><Relationship Id="rId80" Type="http://schemas.openxmlformats.org/officeDocument/2006/relationships/customXml" Target="../customXml/item80.xml"/><Relationship Id="rId85" Type="http://schemas.openxmlformats.org/officeDocument/2006/relationships/customXml" Target="../customXml/item85.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hyperlink" Target="mailto:DESCPRMEnvironProtec@des.wa.gov" TargetMode="External"/><Relationship Id="rId108" Type="http://schemas.openxmlformats.org/officeDocument/2006/relationships/image" Target="media/image4.emf"/><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webSettings" Target="webSettings.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hyperlink" Target="http://www.omwbe.wa.gov/" TargetMode="External"/><Relationship Id="rId119" Type="http://schemas.openxmlformats.org/officeDocument/2006/relationships/header" Target="header1.xml"/><Relationship Id="rId44" Type="http://schemas.openxmlformats.org/officeDocument/2006/relationships/customXml" Target="../customXml/item44.xml"/><Relationship Id="rId60" Type="http://schemas.openxmlformats.org/officeDocument/2006/relationships/customXml" Target="../customXml/item60.xml"/><Relationship Id="rId65" Type="http://schemas.openxmlformats.org/officeDocument/2006/relationships/customXml" Target="../customXml/item65.xml"/><Relationship Id="rId81" Type="http://schemas.openxmlformats.org/officeDocument/2006/relationships/customXml" Target="../customXml/item81.xml"/><Relationship Id="rId86" Type="http://schemas.openxmlformats.org/officeDocument/2006/relationships/customXml" Target="../customXml/item86.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package" Target="embeddings/Microsoft_Word_Document2.docx"/><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footnotes" Target="footnotes.xml"/><Relationship Id="rId104" Type="http://schemas.openxmlformats.org/officeDocument/2006/relationships/image" Target="media/image2.emf"/><Relationship Id="rId120"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image" Target="media/image5.emf"/><Relationship Id="rId115" Type="http://schemas.openxmlformats.org/officeDocument/2006/relationships/hyperlink" Target="http://www.des.wa.gov/services/ContractingPurchasing/Business/Pages/WEBSRegistration.aspx" TargetMode="Externa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hyperlink" Target="mailto:richard.worthy@des.wa.gov" TargetMode="External"/><Relationship Id="rId105" Type="http://schemas.openxmlformats.org/officeDocument/2006/relationships/package" Target="embeddings/Microsoft_Word_Document.docx"/><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numbering" Target="numbering.xml"/><Relationship Id="rId98" Type="http://schemas.openxmlformats.org/officeDocument/2006/relationships/endnotes" Target="endnotes.xml"/><Relationship Id="rId121"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hyperlink" Target="http://www.omwbe.wa.gov/" TargetMode="Externa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package" Target="embeddings/Microsoft_Excel_Worksheet.xlsx"/><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image" Target="media/image3.emf"/><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78" Type="http://schemas.openxmlformats.org/officeDocument/2006/relationships/customXml" Target="../customXml/item78.xml"/><Relationship Id="rId94" Type="http://schemas.openxmlformats.org/officeDocument/2006/relationships/styles" Target="styles.xml"/><Relationship Id="rId99" Type="http://schemas.openxmlformats.org/officeDocument/2006/relationships/image" Target="media/image1.jpeg"/><Relationship Id="rId101" Type="http://schemas.openxmlformats.org/officeDocument/2006/relationships/hyperlink" Target="https://fortress.wa.gov/ga/web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7.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mso-contentType ?>
<FormTemplates xmlns="http://schemas.microsoft.com/sharepoint/v3/contenttype/forms">
  <Display>DocumentLibraryForm</Display>
  <Edit>DocumentLibraryForm</Edit>
  <New>DocumentLibraryForm</New>
</FormTemplates>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Category xmlns="4f5804d5-49c0-4153-b9d4-3ac3acf566d3">Template</Category>
  </documentManagement>
</p:properties>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ct:contentTypeSchema xmlns:ct="http://schemas.microsoft.com/office/2006/metadata/contentType" xmlns:ma="http://schemas.microsoft.com/office/2006/metadata/properties/metaAttributes" ct:_="" ma:_="" ma:contentTypeName="Document" ma:contentTypeID="0x01010058B848503616A74292EA15D8ED0BAC5C" ma:contentTypeVersion="2" ma:contentTypeDescription="Create a new document." ma:contentTypeScope="" ma:versionID="38172f678a002ed0da02f69984246af7">
  <xsd:schema xmlns:xsd="http://www.w3.org/2001/XMLSchema" xmlns:xs="http://www.w3.org/2001/XMLSchema" xmlns:p="http://schemas.microsoft.com/office/2006/metadata/properties" xmlns:ns1="http://schemas.microsoft.com/sharepoint/v3" xmlns:ns2="4f5804d5-49c0-4153-b9d4-3ac3acf566d3" targetNamespace="http://schemas.microsoft.com/office/2006/metadata/properties" ma:root="true" ma:fieldsID="f85d996f57db18552ee2dfeb6fb9f52f" ns1:_="" ns2:_="">
    <xsd:import namespace="http://schemas.microsoft.com/sharepoint/v3"/>
    <xsd:import namespace="4f5804d5-49c0-4153-b9d4-3ac3acf566d3"/>
    <xsd:element name="properties">
      <xsd:complexType>
        <xsd:sequence>
          <xsd:element name="documentManagement">
            <xsd:complexType>
              <xsd:all>
                <xsd:element ref="ns1:PublishingStartDate" minOccurs="0"/>
                <xsd:element ref="ns1:PublishingExpirationDate" minOccurs="0"/>
                <xsd:element ref="ns2: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internalName="PublishingStartDate">
      <xsd:simpleType>
        <xsd:restriction base="dms:Unknown"/>
      </xsd:simpleType>
    </xsd:element>
    <xsd:element name="PublishingExpirationDate" ma:index="9"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f5804d5-49c0-4153-b9d4-3ac3acf566d3" elementFormDefault="qualified">
    <xsd:import namespace="http://schemas.microsoft.com/office/2006/documentManagement/types"/>
    <xsd:import namespace="http://schemas.microsoft.com/office/infopath/2007/PartnerControls"/>
    <xsd:element name="Category" ma:index="10" nillable="true" ma:displayName="Category" ma:format="Dropdown" ma:internalName="Category">
      <xsd:simpleType>
        <xsd:restriction base="dms:Choice">
          <xsd:enumeration value="Event Fliers"/>
          <xsd:enumeration value="Fact Sheets"/>
          <xsd:enumeration value="Form"/>
          <xsd:enumeration value="Policy"/>
          <xsd:enumeration value="Presentations"/>
          <xsd:enumeration value="Procedure"/>
          <xsd:enumeration value="Publication"/>
          <xsd:enumeration value="Template"/>
          <xsd:enumeration value="Get Help"/>
          <xsd:enumeration value="Other"/>
          <xsd:enumeration value="News"/>
          <xsd:enumeration value="Newsletters"/>
          <xsd:enumeration value="Tenant Bulletins"/>
          <xsd:enumeration value="CF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LongProperties xmlns="http://schemas.microsoft.com/office/2006/metadata/longProperties"/>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BCC20EF-0FB0-4ADB-808D-1F54A5F3B068}">
  <ds:schemaRefs>
    <ds:schemaRef ds:uri="http://schemas.openxmlformats.org/officeDocument/2006/bibliography"/>
  </ds:schemaRefs>
</ds:datastoreItem>
</file>

<file path=customXml/itemProps2.xml><?xml version="1.0" encoding="utf-8"?>
<ds:datastoreItem xmlns:ds="http://schemas.openxmlformats.org/officeDocument/2006/customXml" ds:itemID="{6B889325-929D-4816-AE74-0C29A28C3E15}">
  <ds:schemaRefs>
    <ds:schemaRef ds:uri="http://schemas.openxmlformats.org/officeDocument/2006/bibliography"/>
  </ds:schemaRefs>
</ds:datastoreItem>
</file>

<file path=customXml/itemProps3.xml><?xml version="1.0" encoding="utf-8"?>
<ds:datastoreItem xmlns:ds="http://schemas.openxmlformats.org/officeDocument/2006/customXml" ds:itemID="{CCF95CB3-99DA-4C6A-A9FB-A47F05DB4A5E}">
  <ds:schemaRefs>
    <ds:schemaRef ds:uri="http://schemas.openxmlformats.org/officeDocument/2006/bibliography"/>
  </ds:schemaRefs>
</ds:datastoreItem>
</file>

<file path=customXml/itemProps4.xml><?xml version="1.0" encoding="utf-8"?>
<ds:datastoreItem xmlns:ds="http://schemas.openxmlformats.org/officeDocument/2006/customXml" ds:itemID="{056BF6B3-426E-4D5B-86AC-0BB97F2FAAEF}">
  <ds:schemaRefs>
    <ds:schemaRef ds:uri="http://schemas.openxmlformats.org/officeDocument/2006/bibliography"/>
  </ds:schemaRefs>
</ds:datastoreItem>
</file>

<file path=customXml/itemProps5.xml><?xml version="1.0" encoding="utf-8"?>
<ds:datastoreItem xmlns:ds="http://schemas.openxmlformats.org/officeDocument/2006/customXml" ds:itemID="{C9094AC2-56CB-43CD-834C-6686A05D8D1D}">
  <ds:schemaRefs>
    <ds:schemaRef ds:uri="http://schemas.openxmlformats.org/officeDocument/2006/bibliography"/>
  </ds:schemaRefs>
</ds:datastoreItem>
</file>

<file path=customXml/itemProps6.xml><?xml version="1.0" encoding="utf-8"?>
<ds:datastoreItem xmlns:ds="http://schemas.openxmlformats.org/officeDocument/2006/customXml" ds:itemID="{AAC86294-6169-46DD-86E8-F92E64E713D9}">
  <ds:schemaRefs>
    <ds:schemaRef ds:uri="http://schemas.openxmlformats.org/officeDocument/2006/bibliography"/>
  </ds:schemaRefs>
</ds:datastoreItem>
</file>

<file path=customXml/itemProps7.xml><?xml version="1.0" encoding="utf-8"?>
<ds:datastoreItem xmlns:ds="http://schemas.openxmlformats.org/officeDocument/2006/customXml" ds:itemID="{5641B862-282E-4E71-960F-A8C65FDF0BE7}">
  <ds:schemaRefs>
    <ds:schemaRef ds:uri="http://schemas.openxmlformats.org/officeDocument/2006/bibliography"/>
  </ds:schemaRefs>
</ds:datastoreItem>
</file>

<file path=customXml/itemProps8.xml><?xml version="1.0" encoding="utf-8"?>
<ds:datastoreItem xmlns:ds="http://schemas.openxmlformats.org/officeDocument/2006/customXml" ds:itemID="{72A5FDBB-6A2D-4F1F-A5DA-CD7D1ACAAAC5}">
  <ds:schemaRefs>
    <ds:schemaRef ds:uri="http://schemas.openxmlformats.org/officeDocument/2006/bibliography"/>
  </ds:schemaRefs>
</ds:datastoreItem>
</file>

<file path=customXml/itemProps9.xml><?xml version="1.0" encoding="utf-8"?>
<ds:datastoreItem xmlns:ds="http://schemas.openxmlformats.org/officeDocument/2006/customXml" ds:itemID="{AF73E5F1-0E36-423C-967F-E52E5D470D30}">
  <ds:schemaRefs>
    <ds:schemaRef ds:uri="http://schemas.openxmlformats.org/officeDocument/2006/bibliography"/>
  </ds:schemaRefs>
</ds:datastoreItem>
</file>

<file path=customXml/itemProps10.xml><?xml version="1.0" encoding="utf-8"?>
<ds:datastoreItem xmlns:ds="http://schemas.openxmlformats.org/officeDocument/2006/customXml" ds:itemID="{D6427F01-39D5-4447-83F2-6710E6E91F55}">
  <ds:schemaRefs>
    <ds:schemaRef ds:uri="http://schemas.openxmlformats.org/officeDocument/2006/bibliography"/>
  </ds:schemaRefs>
</ds:datastoreItem>
</file>

<file path=customXml/itemProps11.xml><?xml version="1.0" encoding="utf-8"?>
<ds:datastoreItem xmlns:ds="http://schemas.openxmlformats.org/officeDocument/2006/customXml" ds:itemID="{E491366E-2D47-4B89-9CEA-9B5D2D297FA7}">
  <ds:schemaRefs>
    <ds:schemaRef ds:uri="http://schemas.openxmlformats.org/officeDocument/2006/bibliography"/>
  </ds:schemaRefs>
</ds:datastoreItem>
</file>

<file path=customXml/itemProps12.xml><?xml version="1.0" encoding="utf-8"?>
<ds:datastoreItem xmlns:ds="http://schemas.openxmlformats.org/officeDocument/2006/customXml" ds:itemID="{987945DA-4C35-4A9D-AC9E-BDB75F1AD674}">
  <ds:schemaRefs>
    <ds:schemaRef ds:uri="http://schemas.openxmlformats.org/officeDocument/2006/bibliography"/>
  </ds:schemaRefs>
</ds:datastoreItem>
</file>

<file path=customXml/itemProps13.xml><?xml version="1.0" encoding="utf-8"?>
<ds:datastoreItem xmlns:ds="http://schemas.openxmlformats.org/officeDocument/2006/customXml" ds:itemID="{203F54D7-8358-4CAB-82CA-9E69BF52A09D}">
  <ds:schemaRefs>
    <ds:schemaRef ds:uri="http://schemas.openxmlformats.org/officeDocument/2006/bibliography"/>
  </ds:schemaRefs>
</ds:datastoreItem>
</file>

<file path=customXml/itemProps14.xml><?xml version="1.0" encoding="utf-8"?>
<ds:datastoreItem xmlns:ds="http://schemas.openxmlformats.org/officeDocument/2006/customXml" ds:itemID="{CA1A1C14-0AE6-494E-AE0F-AA73EF772B80}">
  <ds:schemaRefs>
    <ds:schemaRef ds:uri="http://schemas.openxmlformats.org/officeDocument/2006/bibliography"/>
  </ds:schemaRefs>
</ds:datastoreItem>
</file>

<file path=customXml/itemProps15.xml><?xml version="1.0" encoding="utf-8"?>
<ds:datastoreItem xmlns:ds="http://schemas.openxmlformats.org/officeDocument/2006/customXml" ds:itemID="{D184AFC4-5C21-4F64-9E18-5CF883AEC04E}">
  <ds:schemaRefs>
    <ds:schemaRef ds:uri="http://schemas.openxmlformats.org/officeDocument/2006/bibliography"/>
  </ds:schemaRefs>
</ds:datastoreItem>
</file>

<file path=customXml/itemProps16.xml><?xml version="1.0" encoding="utf-8"?>
<ds:datastoreItem xmlns:ds="http://schemas.openxmlformats.org/officeDocument/2006/customXml" ds:itemID="{1EAD6105-F9BC-426A-82FC-A4E61A4D3AFD}">
  <ds:schemaRefs>
    <ds:schemaRef ds:uri="http://schemas.openxmlformats.org/officeDocument/2006/bibliography"/>
  </ds:schemaRefs>
</ds:datastoreItem>
</file>

<file path=customXml/itemProps17.xml><?xml version="1.0" encoding="utf-8"?>
<ds:datastoreItem xmlns:ds="http://schemas.openxmlformats.org/officeDocument/2006/customXml" ds:itemID="{2025833C-9F51-4F08-AAD0-6C0EA8D3ABC1}">
  <ds:schemaRefs>
    <ds:schemaRef ds:uri="http://schemas.openxmlformats.org/officeDocument/2006/bibliography"/>
  </ds:schemaRefs>
</ds:datastoreItem>
</file>

<file path=customXml/itemProps18.xml><?xml version="1.0" encoding="utf-8"?>
<ds:datastoreItem xmlns:ds="http://schemas.openxmlformats.org/officeDocument/2006/customXml" ds:itemID="{5FD6308B-AA48-4978-A1CB-1C686EA89FB0}">
  <ds:schemaRefs>
    <ds:schemaRef ds:uri="http://schemas.openxmlformats.org/officeDocument/2006/bibliography"/>
  </ds:schemaRefs>
</ds:datastoreItem>
</file>

<file path=customXml/itemProps19.xml><?xml version="1.0" encoding="utf-8"?>
<ds:datastoreItem xmlns:ds="http://schemas.openxmlformats.org/officeDocument/2006/customXml" ds:itemID="{9859023A-6C61-4AA0-9F81-3082A314D048}">
  <ds:schemaRefs>
    <ds:schemaRef ds:uri="http://schemas.openxmlformats.org/officeDocument/2006/bibliography"/>
  </ds:schemaRefs>
</ds:datastoreItem>
</file>

<file path=customXml/itemProps20.xml><?xml version="1.0" encoding="utf-8"?>
<ds:datastoreItem xmlns:ds="http://schemas.openxmlformats.org/officeDocument/2006/customXml" ds:itemID="{AE2A5D9E-67A2-4E6B-88EC-64AC22C388A0}">
  <ds:schemaRefs>
    <ds:schemaRef ds:uri="http://schemas.openxmlformats.org/officeDocument/2006/bibliography"/>
  </ds:schemaRefs>
</ds:datastoreItem>
</file>

<file path=customXml/itemProps21.xml><?xml version="1.0" encoding="utf-8"?>
<ds:datastoreItem xmlns:ds="http://schemas.openxmlformats.org/officeDocument/2006/customXml" ds:itemID="{A3043CDA-DFA2-48F9-A6E2-F19A0ED61B17}">
  <ds:schemaRefs>
    <ds:schemaRef ds:uri="http://schemas.openxmlformats.org/officeDocument/2006/bibliography"/>
  </ds:schemaRefs>
</ds:datastoreItem>
</file>

<file path=customXml/itemProps22.xml><?xml version="1.0" encoding="utf-8"?>
<ds:datastoreItem xmlns:ds="http://schemas.openxmlformats.org/officeDocument/2006/customXml" ds:itemID="{71A65B7F-5486-48A1-AA37-1E03C1725ED6}">
  <ds:schemaRefs>
    <ds:schemaRef ds:uri="http://schemas.openxmlformats.org/officeDocument/2006/bibliography"/>
  </ds:schemaRefs>
</ds:datastoreItem>
</file>

<file path=customXml/itemProps23.xml><?xml version="1.0" encoding="utf-8"?>
<ds:datastoreItem xmlns:ds="http://schemas.openxmlformats.org/officeDocument/2006/customXml" ds:itemID="{44D88A3E-C78D-4028-BEB9-21CD813364C6}">
  <ds:schemaRefs>
    <ds:schemaRef ds:uri="http://schemas.openxmlformats.org/officeDocument/2006/bibliography"/>
  </ds:schemaRefs>
</ds:datastoreItem>
</file>

<file path=customXml/itemProps24.xml><?xml version="1.0" encoding="utf-8"?>
<ds:datastoreItem xmlns:ds="http://schemas.openxmlformats.org/officeDocument/2006/customXml" ds:itemID="{17520B0D-01E5-4F7B-9A68-172D0836AB07}">
  <ds:schemaRefs>
    <ds:schemaRef ds:uri="http://schemas.openxmlformats.org/officeDocument/2006/bibliography"/>
  </ds:schemaRefs>
</ds:datastoreItem>
</file>

<file path=customXml/itemProps25.xml><?xml version="1.0" encoding="utf-8"?>
<ds:datastoreItem xmlns:ds="http://schemas.openxmlformats.org/officeDocument/2006/customXml" ds:itemID="{6EB517B6-8F28-4992-AB49-6A4D0E4E15F5}">
  <ds:schemaRefs>
    <ds:schemaRef ds:uri="http://schemas.openxmlformats.org/officeDocument/2006/bibliography"/>
  </ds:schemaRefs>
</ds:datastoreItem>
</file>

<file path=customXml/itemProps26.xml><?xml version="1.0" encoding="utf-8"?>
<ds:datastoreItem xmlns:ds="http://schemas.openxmlformats.org/officeDocument/2006/customXml" ds:itemID="{A12ECEB2-DD93-44FA-90DE-2739B316AD02}">
  <ds:schemaRefs>
    <ds:schemaRef ds:uri="http://schemas.openxmlformats.org/officeDocument/2006/bibliography"/>
  </ds:schemaRefs>
</ds:datastoreItem>
</file>

<file path=customXml/itemProps27.xml><?xml version="1.0" encoding="utf-8"?>
<ds:datastoreItem xmlns:ds="http://schemas.openxmlformats.org/officeDocument/2006/customXml" ds:itemID="{C1509FFB-041E-4B19-928D-3CE48CCBC9E9}">
  <ds:schemaRefs>
    <ds:schemaRef ds:uri="http://schemas.openxmlformats.org/officeDocument/2006/bibliography"/>
  </ds:schemaRefs>
</ds:datastoreItem>
</file>

<file path=customXml/itemProps28.xml><?xml version="1.0" encoding="utf-8"?>
<ds:datastoreItem xmlns:ds="http://schemas.openxmlformats.org/officeDocument/2006/customXml" ds:itemID="{BA0CA8C4-36A6-4FE7-BD62-1D5E1E31E8A6}">
  <ds:schemaRefs>
    <ds:schemaRef ds:uri="http://schemas.openxmlformats.org/officeDocument/2006/bibliography"/>
  </ds:schemaRefs>
</ds:datastoreItem>
</file>

<file path=customXml/itemProps29.xml><?xml version="1.0" encoding="utf-8"?>
<ds:datastoreItem xmlns:ds="http://schemas.openxmlformats.org/officeDocument/2006/customXml" ds:itemID="{1FAA5670-39F4-4029-8590-BA6B9F3F582E}">
  <ds:schemaRefs>
    <ds:schemaRef ds:uri="http://schemas.openxmlformats.org/officeDocument/2006/bibliography"/>
  </ds:schemaRefs>
</ds:datastoreItem>
</file>

<file path=customXml/itemProps30.xml><?xml version="1.0" encoding="utf-8"?>
<ds:datastoreItem xmlns:ds="http://schemas.openxmlformats.org/officeDocument/2006/customXml" ds:itemID="{C324B7BC-BFB5-44F2-A6A9-4D751B71BFA0}">
  <ds:schemaRefs>
    <ds:schemaRef ds:uri="http://schemas.openxmlformats.org/officeDocument/2006/bibliography"/>
  </ds:schemaRefs>
</ds:datastoreItem>
</file>

<file path=customXml/itemProps31.xml><?xml version="1.0" encoding="utf-8"?>
<ds:datastoreItem xmlns:ds="http://schemas.openxmlformats.org/officeDocument/2006/customXml" ds:itemID="{7163A51B-1C20-4ACE-94E3-C3639561FB18}">
  <ds:schemaRefs>
    <ds:schemaRef ds:uri="http://schemas.openxmlformats.org/officeDocument/2006/bibliography"/>
  </ds:schemaRefs>
</ds:datastoreItem>
</file>

<file path=customXml/itemProps32.xml><?xml version="1.0" encoding="utf-8"?>
<ds:datastoreItem xmlns:ds="http://schemas.openxmlformats.org/officeDocument/2006/customXml" ds:itemID="{1D809E26-8DF0-457A-B268-739720A4035E}">
  <ds:schemaRefs>
    <ds:schemaRef ds:uri="http://schemas.openxmlformats.org/officeDocument/2006/bibliography"/>
  </ds:schemaRefs>
</ds:datastoreItem>
</file>

<file path=customXml/itemProps33.xml><?xml version="1.0" encoding="utf-8"?>
<ds:datastoreItem xmlns:ds="http://schemas.openxmlformats.org/officeDocument/2006/customXml" ds:itemID="{22E15A4E-C653-47BF-BE19-58B743862A13}">
  <ds:schemaRefs>
    <ds:schemaRef ds:uri="http://schemas.openxmlformats.org/officeDocument/2006/bibliography"/>
  </ds:schemaRefs>
</ds:datastoreItem>
</file>

<file path=customXml/itemProps34.xml><?xml version="1.0" encoding="utf-8"?>
<ds:datastoreItem xmlns:ds="http://schemas.openxmlformats.org/officeDocument/2006/customXml" ds:itemID="{30CE2530-0919-40F1-93AF-A77E248A5C98}">
  <ds:schemaRefs>
    <ds:schemaRef ds:uri="http://schemas.microsoft.com/sharepoint/v3/contenttype/forms"/>
  </ds:schemaRefs>
</ds:datastoreItem>
</file>

<file path=customXml/itemProps35.xml><?xml version="1.0" encoding="utf-8"?>
<ds:datastoreItem xmlns:ds="http://schemas.openxmlformats.org/officeDocument/2006/customXml" ds:itemID="{AC9DF4E1-1546-439A-81B0-A31C22F3CC01}">
  <ds:schemaRefs>
    <ds:schemaRef ds:uri="http://schemas.openxmlformats.org/officeDocument/2006/bibliography"/>
  </ds:schemaRefs>
</ds:datastoreItem>
</file>

<file path=customXml/itemProps36.xml><?xml version="1.0" encoding="utf-8"?>
<ds:datastoreItem xmlns:ds="http://schemas.openxmlformats.org/officeDocument/2006/customXml" ds:itemID="{4AB1F3C4-B661-49FB-A889-0296AA7EBE2E}">
  <ds:schemaRefs>
    <ds:schemaRef ds:uri="http://schemas.openxmlformats.org/officeDocument/2006/bibliography"/>
  </ds:schemaRefs>
</ds:datastoreItem>
</file>

<file path=customXml/itemProps37.xml><?xml version="1.0" encoding="utf-8"?>
<ds:datastoreItem xmlns:ds="http://schemas.openxmlformats.org/officeDocument/2006/customXml" ds:itemID="{79639FBC-549C-483F-B4A0-D3F545A695B2}">
  <ds:schemaRefs>
    <ds:schemaRef ds:uri="http://schemas.openxmlformats.org/officeDocument/2006/bibliography"/>
  </ds:schemaRefs>
</ds:datastoreItem>
</file>

<file path=customXml/itemProps38.xml><?xml version="1.0" encoding="utf-8"?>
<ds:datastoreItem xmlns:ds="http://schemas.openxmlformats.org/officeDocument/2006/customXml" ds:itemID="{A1E990DA-76CE-49EC-87E0-F258E440B9C6}">
  <ds:schemaRefs>
    <ds:schemaRef ds:uri="http://schemas.openxmlformats.org/officeDocument/2006/bibliography"/>
  </ds:schemaRefs>
</ds:datastoreItem>
</file>

<file path=customXml/itemProps39.xml><?xml version="1.0" encoding="utf-8"?>
<ds:datastoreItem xmlns:ds="http://schemas.openxmlformats.org/officeDocument/2006/customXml" ds:itemID="{C8F50547-FA12-4CC7-8513-E0672C2A4226}">
  <ds:schemaRefs>
    <ds:schemaRef ds:uri="http://schemas.openxmlformats.org/officeDocument/2006/bibliography"/>
  </ds:schemaRefs>
</ds:datastoreItem>
</file>

<file path=customXml/itemProps40.xml><?xml version="1.0" encoding="utf-8"?>
<ds:datastoreItem xmlns:ds="http://schemas.openxmlformats.org/officeDocument/2006/customXml" ds:itemID="{770D5428-0D82-4F82-BB4F-A96DD07482D8}">
  <ds:schemaRefs>
    <ds:schemaRef ds:uri="http://schemas.openxmlformats.org/officeDocument/2006/bibliography"/>
  </ds:schemaRefs>
</ds:datastoreItem>
</file>

<file path=customXml/itemProps41.xml><?xml version="1.0" encoding="utf-8"?>
<ds:datastoreItem xmlns:ds="http://schemas.openxmlformats.org/officeDocument/2006/customXml" ds:itemID="{D7108A3F-03A6-4E65-9943-443595DF21DC}">
  <ds:schemaRefs>
    <ds:schemaRef ds:uri="http://schemas.openxmlformats.org/officeDocument/2006/bibliography"/>
  </ds:schemaRefs>
</ds:datastoreItem>
</file>

<file path=customXml/itemProps42.xml><?xml version="1.0" encoding="utf-8"?>
<ds:datastoreItem xmlns:ds="http://schemas.openxmlformats.org/officeDocument/2006/customXml" ds:itemID="{B3EE4DF0-7777-40B2-AB5A-A9543AD27460}">
  <ds:schemaRefs>
    <ds:schemaRef ds:uri="http://schemas.openxmlformats.org/officeDocument/2006/bibliography"/>
  </ds:schemaRefs>
</ds:datastoreItem>
</file>

<file path=customXml/itemProps43.xml><?xml version="1.0" encoding="utf-8"?>
<ds:datastoreItem xmlns:ds="http://schemas.openxmlformats.org/officeDocument/2006/customXml" ds:itemID="{1B6E02FD-EE8D-4F11-B08D-DC140D65CFB4}">
  <ds:schemaRefs>
    <ds:schemaRef ds:uri="http://schemas.openxmlformats.org/officeDocument/2006/bibliography"/>
  </ds:schemaRefs>
</ds:datastoreItem>
</file>

<file path=customXml/itemProps44.xml><?xml version="1.0" encoding="utf-8"?>
<ds:datastoreItem xmlns:ds="http://schemas.openxmlformats.org/officeDocument/2006/customXml" ds:itemID="{AD2FC0C8-B4ED-491D-992A-E948A7F7C52E}">
  <ds:schemaRefs>
    <ds:schemaRef ds:uri="http://schemas.openxmlformats.org/officeDocument/2006/bibliography"/>
  </ds:schemaRefs>
</ds:datastoreItem>
</file>

<file path=customXml/itemProps45.xml><?xml version="1.0" encoding="utf-8"?>
<ds:datastoreItem xmlns:ds="http://schemas.openxmlformats.org/officeDocument/2006/customXml" ds:itemID="{6A0A6682-BE15-46CE-8D74-25ABE7443FA4}">
  <ds:schemaRefs>
    <ds:schemaRef ds:uri="http://schemas.openxmlformats.org/officeDocument/2006/bibliography"/>
  </ds:schemaRefs>
</ds:datastoreItem>
</file>

<file path=customXml/itemProps46.xml><?xml version="1.0" encoding="utf-8"?>
<ds:datastoreItem xmlns:ds="http://schemas.openxmlformats.org/officeDocument/2006/customXml" ds:itemID="{D8327860-FBD2-4BD7-A5B4-574B24460E5E}">
  <ds:schemaRefs>
    <ds:schemaRef ds:uri="http://schemas.openxmlformats.org/officeDocument/2006/bibliography"/>
  </ds:schemaRefs>
</ds:datastoreItem>
</file>

<file path=customXml/itemProps47.xml><?xml version="1.0" encoding="utf-8"?>
<ds:datastoreItem xmlns:ds="http://schemas.openxmlformats.org/officeDocument/2006/customXml" ds:itemID="{83E2A85F-BFE5-499C-AC48-3F17C5A7ED89}">
  <ds:schemaRefs>
    <ds:schemaRef ds:uri="http://schemas.openxmlformats.org/officeDocument/2006/bibliography"/>
  </ds:schemaRefs>
</ds:datastoreItem>
</file>

<file path=customXml/itemProps48.xml><?xml version="1.0" encoding="utf-8"?>
<ds:datastoreItem xmlns:ds="http://schemas.openxmlformats.org/officeDocument/2006/customXml" ds:itemID="{084D3287-D643-48F0-B560-80FC6A129076}">
  <ds:schemaRefs>
    <ds:schemaRef ds:uri="http://schemas.openxmlformats.org/officeDocument/2006/bibliography"/>
  </ds:schemaRefs>
</ds:datastoreItem>
</file>

<file path=customXml/itemProps49.xml><?xml version="1.0" encoding="utf-8"?>
<ds:datastoreItem xmlns:ds="http://schemas.openxmlformats.org/officeDocument/2006/customXml" ds:itemID="{77AB919B-FA95-4C0D-AA00-8BDA95C5936C}">
  <ds:schemaRefs>
    <ds:schemaRef ds:uri="http://schemas.openxmlformats.org/officeDocument/2006/bibliography"/>
  </ds:schemaRefs>
</ds:datastoreItem>
</file>

<file path=customXml/itemProps50.xml><?xml version="1.0" encoding="utf-8"?>
<ds:datastoreItem xmlns:ds="http://schemas.openxmlformats.org/officeDocument/2006/customXml" ds:itemID="{A4ED7CB3-BF24-42D6-9F27-85B24E9DFDBC}">
  <ds:schemaRefs>
    <ds:schemaRef ds:uri="http://schemas.openxmlformats.org/officeDocument/2006/bibliography"/>
  </ds:schemaRefs>
</ds:datastoreItem>
</file>

<file path=customXml/itemProps51.xml><?xml version="1.0" encoding="utf-8"?>
<ds:datastoreItem xmlns:ds="http://schemas.openxmlformats.org/officeDocument/2006/customXml" ds:itemID="{F1E884BA-69A3-4654-ABC5-392C00732F85}">
  <ds:schemaRefs>
    <ds:schemaRef ds:uri="http://schemas.openxmlformats.org/officeDocument/2006/bibliography"/>
  </ds:schemaRefs>
</ds:datastoreItem>
</file>

<file path=customXml/itemProps52.xml><?xml version="1.0" encoding="utf-8"?>
<ds:datastoreItem xmlns:ds="http://schemas.openxmlformats.org/officeDocument/2006/customXml" ds:itemID="{A55B4E32-EEF7-4B7F-92C5-B5CF1EB1B8B3}">
  <ds:schemaRefs>
    <ds:schemaRef ds:uri="http://schemas.openxmlformats.org/officeDocument/2006/bibliography"/>
  </ds:schemaRefs>
</ds:datastoreItem>
</file>

<file path=customXml/itemProps53.xml><?xml version="1.0" encoding="utf-8"?>
<ds:datastoreItem xmlns:ds="http://schemas.openxmlformats.org/officeDocument/2006/customXml" ds:itemID="{D5CD2569-C03F-427C-9E33-EB2D64549E68}">
  <ds:schemaRefs>
    <ds:schemaRef ds:uri="http://schemas.microsoft.com/office/2006/metadata/properties"/>
    <ds:schemaRef ds:uri="http://schemas.microsoft.com/office/infopath/2007/PartnerControls"/>
    <ds:schemaRef ds:uri="http://schemas.microsoft.com/sharepoint/v3"/>
    <ds:schemaRef ds:uri="4f5804d5-49c0-4153-b9d4-3ac3acf566d3"/>
  </ds:schemaRefs>
</ds:datastoreItem>
</file>

<file path=customXml/itemProps54.xml><?xml version="1.0" encoding="utf-8"?>
<ds:datastoreItem xmlns:ds="http://schemas.openxmlformats.org/officeDocument/2006/customXml" ds:itemID="{469AD796-2520-4388-915B-1B1995FF6857}">
  <ds:schemaRefs>
    <ds:schemaRef ds:uri="http://schemas.openxmlformats.org/officeDocument/2006/bibliography"/>
  </ds:schemaRefs>
</ds:datastoreItem>
</file>

<file path=customXml/itemProps55.xml><?xml version="1.0" encoding="utf-8"?>
<ds:datastoreItem xmlns:ds="http://schemas.openxmlformats.org/officeDocument/2006/customXml" ds:itemID="{6B2F3F2F-8A6D-4C10-9661-98280FF72504}">
  <ds:schemaRefs>
    <ds:schemaRef ds:uri="http://schemas.openxmlformats.org/officeDocument/2006/bibliography"/>
  </ds:schemaRefs>
</ds:datastoreItem>
</file>

<file path=customXml/itemProps56.xml><?xml version="1.0" encoding="utf-8"?>
<ds:datastoreItem xmlns:ds="http://schemas.openxmlformats.org/officeDocument/2006/customXml" ds:itemID="{E302684F-A909-4045-9B6A-0E3AAA8A05C3}">
  <ds:schemaRefs>
    <ds:schemaRef ds:uri="http://schemas.openxmlformats.org/officeDocument/2006/bibliography"/>
  </ds:schemaRefs>
</ds:datastoreItem>
</file>

<file path=customXml/itemProps57.xml><?xml version="1.0" encoding="utf-8"?>
<ds:datastoreItem xmlns:ds="http://schemas.openxmlformats.org/officeDocument/2006/customXml" ds:itemID="{968AF52C-98F4-4C37-97DC-F94683325303}">
  <ds:schemaRefs>
    <ds:schemaRef ds:uri="http://schemas.openxmlformats.org/officeDocument/2006/bibliography"/>
  </ds:schemaRefs>
</ds:datastoreItem>
</file>

<file path=customXml/itemProps58.xml><?xml version="1.0" encoding="utf-8"?>
<ds:datastoreItem xmlns:ds="http://schemas.openxmlformats.org/officeDocument/2006/customXml" ds:itemID="{5D1F7C98-0D14-40B1-9978-2A048A61A3DF}">
  <ds:schemaRefs>
    <ds:schemaRef ds:uri="http://schemas.openxmlformats.org/officeDocument/2006/bibliography"/>
  </ds:schemaRefs>
</ds:datastoreItem>
</file>

<file path=customXml/itemProps59.xml><?xml version="1.0" encoding="utf-8"?>
<ds:datastoreItem xmlns:ds="http://schemas.openxmlformats.org/officeDocument/2006/customXml" ds:itemID="{746C347A-6384-446C-8531-54384E6960A8}">
  <ds:schemaRefs>
    <ds:schemaRef ds:uri="http://schemas.openxmlformats.org/officeDocument/2006/bibliography"/>
  </ds:schemaRefs>
</ds:datastoreItem>
</file>

<file path=customXml/itemProps60.xml><?xml version="1.0" encoding="utf-8"?>
<ds:datastoreItem xmlns:ds="http://schemas.openxmlformats.org/officeDocument/2006/customXml" ds:itemID="{7D05C583-B736-44BB-AA07-662470BA9BBB}">
  <ds:schemaRefs>
    <ds:schemaRef ds:uri="http://schemas.openxmlformats.org/officeDocument/2006/bibliography"/>
  </ds:schemaRefs>
</ds:datastoreItem>
</file>

<file path=customXml/itemProps61.xml><?xml version="1.0" encoding="utf-8"?>
<ds:datastoreItem xmlns:ds="http://schemas.openxmlformats.org/officeDocument/2006/customXml" ds:itemID="{58538BAE-E591-4C98-B65D-1F902CAB2C29}">
  <ds:schemaRefs>
    <ds:schemaRef ds:uri="http://schemas.openxmlformats.org/officeDocument/2006/bibliography"/>
  </ds:schemaRefs>
</ds:datastoreItem>
</file>

<file path=customXml/itemProps62.xml><?xml version="1.0" encoding="utf-8"?>
<ds:datastoreItem xmlns:ds="http://schemas.openxmlformats.org/officeDocument/2006/customXml" ds:itemID="{2D4961F7-5B0E-4CE7-A45F-9996EF33E460}">
  <ds:schemaRefs>
    <ds:schemaRef ds:uri="http://schemas.openxmlformats.org/officeDocument/2006/bibliography"/>
  </ds:schemaRefs>
</ds:datastoreItem>
</file>

<file path=customXml/itemProps63.xml><?xml version="1.0" encoding="utf-8"?>
<ds:datastoreItem xmlns:ds="http://schemas.openxmlformats.org/officeDocument/2006/customXml" ds:itemID="{23730297-F458-4582-9231-0FDBB97E9912}">
  <ds:schemaRefs>
    <ds:schemaRef ds:uri="http://schemas.openxmlformats.org/officeDocument/2006/bibliography"/>
  </ds:schemaRefs>
</ds:datastoreItem>
</file>

<file path=customXml/itemProps64.xml><?xml version="1.0" encoding="utf-8"?>
<ds:datastoreItem xmlns:ds="http://schemas.openxmlformats.org/officeDocument/2006/customXml" ds:itemID="{444D4CE6-FC14-487D-AEB7-BBEECF56360A}">
  <ds:schemaRefs>
    <ds:schemaRef ds:uri="http://schemas.openxmlformats.org/officeDocument/2006/bibliography"/>
  </ds:schemaRefs>
</ds:datastoreItem>
</file>

<file path=customXml/itemProps65.xml><?xml version="1.0" encoding="utf-8"?>
<ds:datastoreItem xmlns:ds="http://schemas.openxmlformats.org/officeDocument/2006/customXml" ds:itemID="{E279FAAA-B4D5-4F10-873B-78C60A5CBA29}">
  <ds:schemaRefs>
    <ds:schemaRef ds:uri="http://schemas.openxmlformats.org/officeDocument/2006/bibliography"/>
  </ds:schemaRefs>
</ds:datastoreItem>
</file>

<file path=customXml/itemProps66.xml><?xml version="1.0" encoding="utf-8"?>
<ds:datastoreItem xmlns:ds="http://schemas.openxmlformats.org/officeDocument/2006/customXml" ds:itemID="{0DD72660-D480-4BBB-9DEE-336C54F8DB0D}">
  <ds:schemaRefs>
    <ds:schemaRef ds:uri="http://schemas.openxmlformats.org/officeDocument/2006/bibliography"/>
  </ds:schemaRefs>
</ds:datastoreItem>
</file>

<file path=customXml/itemProps67.xml><?xml version="1.0" encoding="utf-8"?>
<ds:datastoreItem xmlns:ds="http://schemas.openxmlformats.org/officeDocument/2006/customXml" ds:itemID="{51A33E5E-07EF-4535-8898-98ADCECC59AA}">
  <ds:schemaRefs>
    <ds:schemaRef ds:uri="http://schemas.openxmlformats.org/officeDocument/2006/bibliography"/>
  </ds:schemaRefs>
</ds:datastoreItem>
</file>

<file path=customXml/itemProps68.xml><?xml version="1.0" encoding="utf-8"?>
<ds:datastoreItem xmlns:ds="http://schemas.openxmlformats.org/officeDocument/2006/customXml" ds:itemID="{13211FDD-674E-40CD-B06D-2839D85510D1}">
  <ds:schemaRefs>
    <ds:schemaRef ds:uri="http://schemas.openxmlformats.org/officeDocument/2006/bibliography"/>
  </ds:schemaRefs>
</ds:datastoreItem>
</file>

<file path=customXml/itemProps69.xml><?xml version="1.0" encoding="utf-8"?>
<ds:datastoreItem xmlns:ds="http://schemas.openxmlformats.org/officeDocument/2006/customXml" ds:itemID="{132161DC-F55B-483F-868D-6C578EC6BE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5804d5-49c0-4153-b9d4-3ac3acf566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0.xml><?xml version="1.0" encoding="utf-8"?>
<ds:datastoreItem xmlns:ds="http://schemas.openxmlformats.org/officeDocument/2006/customXml" ds:itemID="{0AE1AF2D-00FA-45BE-8320-2435EB1BE32F}">
  <ds:schemaRefs>
    <ds:schemaRef ds:uri="http://schemas.openxmlformats.org/officeDocument/2006/bibliography"/>
  </ds:schemaRefs>
</ds:datastoreItem>
</file>

<file path=customXml/itemProps71.xml><?xml version="1.0" encoding="utf-8"?>
<ds:datastoreItem xmlns:ds="http://schemas.openxmlformats.org/officeDocument/2006/customXml" ds:itemID="{EB929E91-0215-46F9-8B30-99E554E2F5DD}">
  <ds:schemaRefs>
    <ds:schemaRef ds:uri="http://schemas.openxmlformats.org/officeDocument/2006/bibliography"/>
  </ds:schemaRefs>
</ds:datastoreItem>
</file>

<file path=customXml/itemProps72.xml><?xml version="1.0" encoding="utf-8"?>
<ds:datastoreItem xmlns:ds="http://schemas.openxmlformats.org/officeDocument/2006/customXml" ds:itemID="{A6095FBA-6D7E-4A3E-B6DD-77825A81615D}">
  <ds:schemaRefs>
    <ds:schemaRef ds:uri="http://schemas.openxmlformats.org/officeDocument/2006/bibliography"/>
  </ds:schemaRefs>
</ds:datastoreItem>
</file>

<file path=customXml/itemProps73.xml><?xml version="1.0" encoding="utf-8"?>
<ds:datastoreItem xmlns:ds="http://schemas.openxmlformats.org/officeDocument/2006/customXml" ds:itemID="{CF21E88E-31E7-4EC4-A60A-75457B6EFD27}">
  <ds:schemaRefs>
    <ds:schemaRef ds:uri="http://schemas.openxmlformats.org/officeDocument/2006/bibliography"/>
  </ds:schemaRefs>
</ds:datastoreItem>
</file>

<file path=customXml/itemProps74.xml><?xml version="1.0" encoding="utf-8"?>
<ds:datastoreItem xmlns:ds="http://schemas.openxmlformats.org/officeDocument/2006/customXml" ds:itemID="{A45067B6-EDD5-4155-8764-0FF9EE19CEC8}">
  <ds:schemaRefs>
    <ds:schemaRef ds:uri="http://schemas.openxmlformats.org/officeDocument/2006/bibliography"/>
  </ds:schemaRefs>
</ds:datastoreItem>
</file>

<file path=customXml/itemProps75.xml><?xml version="1.0" encoding="utf-8"?>
<ds:datastoreItem xmlns:ds="http://schemas.openxmlformats.org/officeDocument/2006/customXml" ds:itemID="{291C9E2F-672B-46D9-8881-EC4D44E1A6F9}">
  <ds:schemaRefs>
    <ds:schemaRef ds:uri="http://schemas.openxmlformats.org/officeDocument/2006/bibliography"/>
  </ds:schemaRefs>
</ds:datastoreItem>
</file>

<file path=customXml/itemProps76.xml><?xml version="1.0" encoding="utf-8"?>
<ds:datastoreItem xmlns:ds="http://schemas.openxmlformats.org/officeDocument/2006/customXml" ds:itemID="{7BC84E37-D4C7-4323-8042-D7618BD03A9C}">
  <ds:schemaRefs>
    <ds:schemaRef ds:uri="http://schemas.openxmlformats.org/officeDocument/2006/bibliography"/>
  </ds:schemaRefs>
</ds:datastoreItem>
</file>

<file path=customXml/itemProps77.xml><?xml version="1.0" encoding="utf-8"?>
<ds:datastoreItem xmlns:ds="http://schemas.openxmlformats.org/officeDocument/2006/customXml" ds:itemID="{563FC77D-C5D7-4E54-B6D2-B737B9DEC460}">
  <ds:schemaRefs>
    <ds:schemaRef ds:uri="http://schemas.openxmlformats.org/officeDocument/2006/bibliography"/>
  </ds:schemaRefs>
</ds:datastoreItem>
</file>

<file path=customXml/itemProps78.xml><?xml version="1.0" encoding="utf-8"?>
<ds:datastoreItem xmlns:ds="http://schemas.openxmlformats.org/officeDocument/2006/customXml" ds:itemID="{DE30D0DA-8710-4F26-BFF9-6E1C576EA145}">
  <ds:schemaRefs>
    <ds:schemaRef ds:uri="http://schemas.openxmlformats.org/officeDocument/2006/bibliography"/>
  </ds:schemaRefs>
</ds:datastoreItem>
</file>

<file path=customXml/itemProps79.xml><?xml version="1.0" encoding="utf-8"?>
<ds:datastoreItem xmlns:ds="http://schemas.openxmlformats.org/officeDocument/2006/customXml" ds:itemID="{5383AA8E-4144-4E5F-83F2-8D247EFF867C}">
  <ds:schemaRefs>
    <ds:schemaRef ds:uri="http://schemas.openxmlformats.org/officeDocument/2006/bibliography"/>
  </ds:schemaRefs>
</ds:datastoreItem>
</file>

<file path=customXml/itemProps80.xml><?xml version="1.0" encoding="utf-8"?>
<ds:datastoreItem xmlns:ds="http://schemas.openxmlformats.org/officeDocument/2006/customXml" ds:itemID="{049E508D-03F0-4520-AECD-51057196716C}">
  <ds:schemaRefs>
    <ds:schemaRef ds:uri="http://schemas.microsoft.com/office/2006/metadata/longProperties"/>
  </ds:schemaRefs>
</ds:datastoreItem>
</file>

<file path=customXml/itemProps81.xml><?xml version="1.0" encoding="utf-8"?>
<ds:datastoreItem xmlns:ds="http://schemas.openxmlformats.org/officeDocument/2006/customXml" ds:itemID="{D5F1A5F5-51E5-461A-9982-3EE93748AD59}">
  <ds:schemaRefs>
    <ds:schemaRef ds:uri="http://schemas.openxmlformats.org/officeDocument/2006/bibliography"/>
  </ds:schemaRefs>
</ds:datastoreItem>
</file>

<file path=customXml/itemProps82.xml><?xml version="1.0" encoding="utf-8"?>
<ds:datastoreItem xmlns:ds="http://schemas.openxmlformats.org/officeDocument/2006/customXml" ds:itemID="{00F44073-61DC-44F0-A49F-A9023306C18D}">
  <ds:schemaRefs>
    <ds:schemaRef ds:uri="http://schemas.openxmlformats.org/officeDocument/2006/bibliography"/>
  </ds:schemaRefs>
</ds:datastoreItem>
</file>

<file path=customXml/itemProps83.xml><?xml version="1.0" encoding="utf-8"?>
<ds:datastoreItem xmlns:ds="http://schemas.openxmlformats.org/officeDocument/2006/customXml" ds:itemID="{4F8E5D2A-2BD6-45CF-B009-3CADFF1902B9}">
  <ds:schemaRefs>
    <ds:schemaRef ds:uri="http://schemas.openxmlformats.org/officeDocument/2006/bibliography"/>
  </ds:schemaRefs>
</ds:datastoreItem>
</file>

<file path=customXml/itemProps84.xml><?xml version="1.0" encoding="utf-8"?>
<ds:datastoreItem xmlns:ds="http://schemas.openxmlformats.org/officeDocument/2006/customXml" ds:itemID="{CDF38E8F-C8CB-416C-973D-58559987BA38}">
  <ds:schemaRefs>
    <ds:schemaRef ds:uri="http://schemas.openxmlformats.org/officeDocument/2006/bibliography"/>
  </ds:schemaRefs>
</ds:datastoreItem>
</file>

<file path=customXml/itemProps85.xml><?xml version="1.0" encoding="utf-8"?>
<ds:datastoreItem xmlns:ds="http://schemas.openxmlformats.org/officeDocument/2006/customXml" ds:itemID="{48170BB3-C5F1-4B79-97A3-7B5E5E478237}">
  <ds:schemaRefs>
    <ds:schemaRef ds:uri="http://schemas.openxmlformats.org/officeDocument/2006/bibliography"/>
  </ds:schemaRefs>
</ds:datastoreItem>
</file>

<file path=customXml/itemProps86.xml><?xml version="1.0" encoding="utf-8"?>
<ds:datastoreItem xmlns:ds="http://schemas.openxmlformats.org/officeDocument/2006/customXml" ds:itemID="{2FA2239C-5A25-4EA4-A975-BBDC657EB360}">
  <ds:schemaRefs>
    <ds:schemaRef ds:uri="http://schemas.openxmlformats.org/officeDocument/2006/bibliography"/>
  </ds:schemaRefs>
</ds:datastoreItem>
</file>

<file path=customXml/itemProps87.xml><?xml version="1.0" encoding="utf-8"?>
<ds:datastoreItem xmlns:ds="http://schemas.openxmlformats.org/officeDocument/2006/customXml" ds:itemID="{A3476E0F-71FA-4BE5-8F84-743C40E390E9}">
  <ds:schemaRefs>
    <ds:schemaRef ds:uri="http://schemas.openxmlformats.org/officeDocument/2006/bibliography"/>
  </ds:schemaRefs>
</ds:datastoreItem>
</file>

<file path=customXml/itemProps88.xml><?xml version="1.0" encoding="utf-8"?>
<ds:datastoreItem xmlns:ds="http://schemas.openxmlformats.org/officeDocument/2006/customXml" ds:itemID="{D7A19D47-8BDF-44BC-AC6B-31A75A0179E8}">
  <ds:schemaRefs>
    <ds:schemaRef ds:uri="http://schemas.openxmlformats.org/officeDocument/2006/bibliography"/>
  </ds:schemaRefs>
</ds:datastoreItem>
</file>

<file path=customXml/itemProps89.xml><?xml version="1.0" encoding="utf-8"?>
<ds:datastoreItem xmlns:ds="http://schemas.openxmlformats.org/officeDocument/2006/customXml" ds:itemID="{ABD15BE0-4D1D-400B-A549-51C7D4DC87A2}">
  <ds:schemaRefs>
    <ds:schemaRef ds:uri="http://schemas.openxmlformats.org/officeDocument/2006/bibliography"/>
  </ds:schemaRefs>
</ds:datastoreItem>
</file>

<file path=customXml/itemProps90.xml><?xml version="1.0" encoding="utf-8"?>
<ds:datastoreItem xmlns:ds="http://schemas.openxmlformats.org/officeDocument/2006/customXml" ds:itemID="{2AD4F1F6-2A4F-4FEF-B34F-D2380C69CB81}">
  <ds:schemaRefs>
    <ds:schemaRef ds:uri="http://schemas.openxmlformats.org/officeDocument/2006/bibliography"/>
  </ds:schemaRefs>
</ds:datastoreItem>
</file>

<file path=customXml/itemProps91.xml><?xml version="1.0" encoding="utf-8"?>
<ds:datastoreItem xmlns:ds="http://schemas.openxmlformats.org/officeDocument/2006/customXml" ds:itemID="{976E7CC4-161B-45CE-8050-FC4C1AB54E67}">
  <ds:schemaRefs>
    <ds:schemaRef ds:uri="http://schemas.openxmlformats.org/officeDocument/2006/bibliography"/>
  </ds:schemaRefs>
</ds:datastoreItem>
</file>

<file path=customXml/itemProps92.xml><?xml version="1.0" encoding="utf-8"?>
<ds:datastoreItem xmlns:ds="http://schemas.openxmlformats.org/officeDocument/2006/customXml" ds:itemID="{E4270D97-2EDD-457E-8396-00B9965F5B8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Pages>
  <Words>5753</Words>
  <Characters>32796</Characters>
  <Application>Microsoft Office Word</Application>
  <DocSecurity>0</DocSecurity>
  <Lines>273</Lines>
  <Paragraphs>76</Paragraphs>
  <ScaleCrop>false</ScaleCrop>
  <HeadingPairs>
    <vt:vector size="2" baseType="variant">
      <vt:variant>
        <vt:lpstr>Title</vt:lpstr>
      </vt:variant>
      <vt:variant>
        <vt:i4>1</vt:i4>
      </vt:variant>
    </vt:vector>
  </HeadingPairs>
  <TitlesOfParts>
    <vt:vector size="1" baseType="lpstr">
      <vt:lpstr>IFB Template</vt:lpstr>
    </vt:vector>
  </TitlesOfParts>
  <Company>General Administration</Company>
  <LinksUpToDate>false</LinksUpToDate>
  <CharactersWithSpaces>38473</CharactersWithSpaces>
  <SharedDoc>false</SharedDoc>
  <HLinks>
    <vt:vector size="192" baseType="variant">
      <vt:variant>
        <vt:i4>655408</vt:i4>
      </vt:variant>
      <vt:variant>
        <vt:i4>260</vt:i4>
      </vt:variant>
      <vt:variant>
        <vt:i4>0</vt:i4>
      </vt:variant>
      <vt:variant>
        <vt:i4>5</vt:i4>
      </vt:variant>
      <vt:variant>
        <vt:lpwstr>mailto:servando.patlan@des.wa.gov</vt:lpwstr>
      </vt:variant>
      <vt:variant>
        <vt:lpwstr/>
      </vt:variant>
      <vt:variant>
        <vt:i4>3604600</vt:i4>
      </vt:variant>
      <vt:variant>
        <vt:i4>257</vt:i4>
      </vt:variant>
      <vt:variant>
        <vt:i4>0</vt:i4>
      </vt:variant>
      <vt:variant>
        <vt:i4>5</vt:i4>
      </vt:variant>
      <vt:variant>
        <vt:lpwstr>http://www.dva.wa.gov/</vt:lpwstr>
      </vt:variant>
      <vt:variant>
        <vt:lpwstr/>
      </vt:variant>
      <vt:variant>
        <vt:i4>5177345</vt:i4>
      </vt:variant>
      <vt:variant>
        <vt:i4>254</vt:i4>
      </vt:variant>
      <vt:variant>
        <vt:i4>0</vt:i4>
      </vt:variant>
      <vt:variant>
        <vt:i4>5</vt:i4>
      </vt:variant>
      <vt:variant>
        <vt:lpwstr>http://www.omwbe.wa.gov/</vt:lpwstr>
      </vt:variant>
      <vt:variant>
        <vt:lpwstr/>
      </vt:variant>
      <vt:variant>
        <vt:i4>6029400</vt:i4>
      </vt:variant>
      <vt:variant>
        <vt:i4>251</vt:i4>
      </vt:variant>
      <vt:variant>
        <vt:i4>0</vt:i4>
      </vt:variant>
      <vt:variant>
        <vt:i4>5</vt:i4>
      </vt:variant>
      <vt:variant>
        <vt:lpwstr>http://www.des.wa.gov/services/ContractingPurchasing/Business/Pages/WEBSRegistration.aspx</vt:lpwstr>
      </vt:variant>
      <vt:variant>
        <vt:lpwstr/>
      </vt:variant>
      <vt:variant>
        <vt:i4>5177345</vt:i4>
      </vt:variant>
      <vt:variant>
        <vt:i4>248</vt:i4>
      </vt:variant>
      <vt:variant>
        <vt:i4>0</vt:i4>
      </vt:variant>
      <vt:variant>
        <vt:i4>5</vt:i4>
      </vt:variant>
      <vt:variant>
        <vt:lpwstr>http://www.omwbe.wa.gov/</vt:lpwstr>
      </vt:variant>
      <vt:variant>
        <vt:lpwstr/>
      </vt:variant>
      <vt:variant>
        <vt:i4>2555931</vt:i4>
      </vt:variant>
      <vt:variant>
        <vt:i4>78</vt:i4>
      </vt:variant>
      <vt:variant>
        <vt:i4>0</vt:i4>
      </vt:variant>
      <vt:variant>
        <vt:i4>5</vt:i4>
      </vt:variant>
      <vt:variant>
        <vt:lpwstr/>
      </vt:variant>
      <vt:variant>
        <vt:lpwstr>Exhibit_D</vt:lpwstr>
      </vt:variant>
      <vt:variant>
        <vt:i4>2555931</vt:i4>
      </vt:variant>
      <vt:variant>
        <vt:i4>75</vt:i4>
      </vt:variant>
      <vt:variant>
        <vt:i4>0</vt:i4>
      </vt:variant>
      <vt:variant>
        <vt:i4>5</vt:i4>
      </vt:variant>
      <vt:variant>
        <vt:lpwstr/>
      </vt:variant>
      <vt:variant>
        <vt:lpwstr>Exhibit_E</vt:lpwstr>
      </vt:variant>
      <vt:variant>
        <vt:i4>2555931</vt:i4>
      </vt:variant>
      <vt:variant>
        <vt:i4>72</vt:i4>
      </vt:variant>
      <vt:variant>
        <vt:i4>0</vt:i4>
      </vt:variant>
      <vt:variant>
        <vt:i4>5</vt:i4>
      </vt:variant>
      <vt:variant>
        <vt:lpwstr/>
      </vt:variant>
      <vt:variant>
        <vt:lpwstr>Exhibit_C</vt:lpwstr>
      </vt:variant>
      <vt:variant>
        <vt:i4>2555931</vt:i4>
      </vt:variant>
      <vt:variant>
        <vt:i4>69</vt:i4>
      </vt:variant>
      <vt:variant>
        <vt:i4>0</vt:i4>
      </vt:variant>
      <vt:variant>
        <vt:i4>5</vt:i4>
      </vt:variant>
      <vt:variant>
        <vt:lpwstr/>
      </vt:variant>
      <vt:variant>
        <vt:lpwstr>Exhibit_C</vt:lpwstr>
      </vt:variant>
      <vt:variant>
        <vt:i4>2555931</vt:i4>
      </vt:variant>
      <vt:variant>
        <vt:i4>66</vt:i4>
      </vt:variant>
      <vt:variant>
        <vt:i4>0</vt:i4>
      </vt:variant>
      <vt:variant>
        <vt:i4>5</vt:i4>
      </vt:variant>
      <vt:variant>
        <vt:lpwstr/>
      </vt:variant>
      <vt:variant>
        <vt:lpwstr>Exhibit_B</vt:lpwstr>
      </vt:variant>
      <vt:variant>
        <vt:i4>2555931</vt:i4>
      </vt:variant>
      <vt:variant>
        <vt:i4>63</vt:i4>
      </vt:variant>
      <vt:variant>
        <vt:i4>0</vt:i4>
      </vt:variant>
      <vt:variant>
        <vt:i4>5</vt:i4>
      </vt:variant>
      <vt:variant>
        <vt:lpwstr/>
      </vt:variant>
      <vt:variant>
        <vt:lpwstr>Exhibit_A</vt:lpwstr>
      </vt:variant>
      <vt:variant>
        <vt:i4>2555931</vt:i4>
      </vt:variant>
      <vt:variant>
        <vt:i4>60</vt:i4>
      </vt:variant>
      <vt:variant>
        <vt:i4>0</vt:i4>
      </vt:variant>
      <vt:variant>
        <vt:i4>5</vt:i4>
      </vt:variant>
      <vt:variant>
        <vt:lpwstr/>
      </vt:variant>
      <vt:variant>
        <vt:lpwstr>Exhibit_D</vt:lpwstr>
      </vt:variant>
      <vt:variant>
        <vt:i4>2555931</vt:i4>
      </vt:variant>
      <vt:variant>
        <vt:i4>57</vt:i4>
      </vt:variant>
      <vt:variant>
        <vt:i4>0</vt:i4>
      </vt:variant>
      <vt:variant>
        <vt:i4>5</vt:i4>
      </vt:variant>
      <vt:variant>
        <vt:lpwstr/>
      </vt:variant>
      <vt:variant>
        <vt:lpwstr>Exhibit_C</vt:lpwstr>
      </vt:variant>
      <vt:variant>
        <vt:i4>2162711</vt:i4>
      </vt:variant>
      <vt:variant>
        <vt:i4>54</vt:i4>
      </vt:variant>
      <vt:variant>
        <vt:i4>0</vt:i4>
      </vt:variant>
      <vt:variant>
        <vt:i4>5</vt:i4>
      </vt:variant>
      <vt:variant>
        <vt:lpwstr/>
      </vt:variant>
      <vt:variant>
        <vt:lpwstr>Section_1</vt:lpwstr>
      </vt:variant>
      <vt:variant>
        <vt:i4>2555931</vt:i4>
      </vt:variant>
      <vt:variant>
        <vt:i4>51</vt:i4>
      </vt:variant>
      <vt:variant>
        <vt:i4>0</vt:i4>
      </vt:variant>
      <vt:variant>
        <vt:i4>5</vt:i4>
      </vt:variant>
      <vt:variant>
        <vt:lpwstr/>
      </vt:variant>
      <vt:variant>
        <vt:lpwstr>Exhibit_A</vt:lpwstr>
      </vt:variant>
      <vt:variant>
        <vt:i4>2162711</vt:i4>
      </vt:variant>
      <vt:variant>
        <vt:i4>48</vt:i4>
      </vt:variant>
      <vt:variant>
        <vt:i4>0</vt:i4>
      </vt:variant>
      <vt:variant>
        <vt:i4>5</vt:i4>
      </vt:variant>
      <vt:variant>
        <vt:lpwstr/>
      </vt:variant>
      <vt:variant>
        <vt:lpwstr>Section_1</vt:lpwstr>
      </vt:variant>
      <vt:variant>
        <vt:i4>2555931</vt:i4>
      </vt:variant>
      <vt:variant>
        <vt:i4>45</vt:i4>
      </vt:variant>
      <vt:variant>
        <vt:i4>0</vt:i4>
      </vt:variant>
      <vt:variant>
        <vt:i4>5</vt:i4>
      </vt:variant>
      <vt:variant>
        <vt:lpwstr/>
      </vt:variant>
      <vt:variant>
        <vt:lpwstr>Exhibit_A</vt:lpwstr>
      </vt:variant>
      <vt:variant>
        <vt:i4>2555931</vt:i4>
      </vt:variant>
      <vt:variant>
        <vt:i4>42</vt:i4>
      </vt:variant>
      <vt:variant>
        <vt:i4>0</vt:i4>
      </vt:variant>
      <vt:variant>
        <vt:i4>5</vt:i4>
      </vt:variant>
      <vt:variant>
        <vt:lpwstr/>
      </vt:variant>
      <vt:variant>
        <vt:lpwstr>Exhibit_D</vt:lpwstr>
      </vt:variant>
      <vt:variant>
        <vt:i4>7405606</vt:i4>
      </vt:variant>
      <vt:variant>
        <vt:i4>39</vt:i4>
      </vt:variant>
      <vt:variant>
        <vt:i4>0</vt:i4>
      </vt:variant>
      <vt:variant>
        <vt:i4>5</vt:i4>
      </vt:variant>
      <vt:variant>
        <vt:lpwstr>https://fortress.wa.gov/ga/webs</vt:lpwstr>
      </vt:variant>
      <vt:variant>
        <vt:lpwstr/>
      </vt:variant>
      <vt:variant>
        <vt:i4>2555931</vt:i4>
      </vt:variant>
      <vt:variant>
        <vt:i4>36</vt:i4>
      </vt:variant>
      <vt:variant>
        <vt:i4>0</vt:i4>
      </vt:variant>
      <vt:variant>
        <vt:i4>5</vt:i4>
      </vt:variant>
      <vt:variant>
        <vt:lpwstr/>
      </vt:variant>
      <vt:variant>
        <vt:lpwstr>Exhibit_E</vt:lpwstr>
      </vt:variant>
      <vt:variant>
        <vt:i4>2818171</vt:i4>
      </vt:variant>
      <vt:variant>
        <vt:i4>33</vt:i4>
      </vt:variant>
      <vt:variant>
        <vt:i4>0</vt:i4>
      </vt:variant>
      <vt:variant>
        <vt:i4>5</vt:i4>
      </vt:variant>
      <vt:variant>
        <vt:lpwstr>http://www.oregon.gov/DAS/EGS/ps/ORCPP/orcppMemberList.pdf</vt:lpwstr>
      </vt:variant>
      <vt:variant>
        <vt:lpwstr/>
      </vt:variant>
      <vt:variant>
        <vt:i4>3342382</vt:i4>
      </vt:variant>
      <vt:variant>
        <vt:i4>30</vt:i4>
      </vt:variant>
      <vt:variant>
        <vt:i4>0</vt:i4>
      </vt:variant>
      <vt:variant>
        <vt:i4>5</vt:i4>
      </vt:variant>
      <vt:variant>
        <vt:lpwstr>https://fortress.wa.gov/ga/apps/ContractSearch/MCUAListing.aspx</vt:lpwstr>
      </vt:variant>
      <vt:variant>
        <vt:lpwstr/>
      </vt:variant>
      <vt:variant>
        <vt:i4>2555931</vt:i4>
      </vt:variant>
      <vt:variant>
        <vt:i4>27</vt:i4>
      </vt:variant>
      <vt:variant>
        <vt:i4>0</vt:i4>
      </vt:variant>
      <vt:variant>
        <vt:i4>5</vt:i4>
      </vt:variant>
      <vt:variant>
        <vt:lpwstr/>
      </vt:variant>
      <vt:variant>
        <vt:lpwstr>Exhibit_F</vt:lpwstr>
      </vt:variant>
      <vt:variant>
        <vt:i4>2555931</vt:i4>
      </vt:variant>
      <vt:variant>
        <vt:i4>24</vt:i4>
      </vt:variant>
      <vt:variant>
        <vt:i4>0</vt:i4>
      </vt:variant>
      <vt:variant>
        <vt:i4>5</vt:i4>
      </vt:variant>
      <vt:variant>
        <vt:lpwstr/>
      </vt:variant>
      <vt:variant>
        <vt:lpwstr>Exhibit_E</vt:lpwstr>
      </vt:variant>
      <vt:variant>
        <vt:i4>2555931</vt:i4>
      </vt:variant>
      <vt:variant>
        <vt:i4>21</vt:i4>
      </vt:variant>
      <vt:variant>
        <vt:i4>0</vt:i4>
      </vt:variant>
      <vt:variant>
        <vt:i4>5</vt:i4>
      </vt:variant>
      <vt:variant>
        <vt:lpwstr/>
      </vt:variant>
      <vt:variant>
        <vt:lpwstr>Exhibit_D</vt:lpwstr>
      </vt:variant>
      <vt:variant>
        <vt:i4>2555931</vt:i4>
      </vt:variant>
      <vt:variant>
        <vt:i4>18</vt:i4>
      </vt:variant>
      <vt:variant>
        <vt:i4>0</vt:i4>
      </vt:variant>
      <vt:variant>
        <vt:i4>5</vt:i4>
      </vt:variant>
      <vt:variant>
        <vt:lpwstr/>
      </vt:variant>
      <vt:variant>
        <vt:lpwstr>Exhibit_C</vt:lpwstr>
      </vt:variant>
      <vt:variant>
        <vt:i4>2555931</vt:i4>
      </vt:variant>
      <vt:variant>
        <vt:i4>15</vt:i4>
      </vt:variant>
      <vt:variant>
        <vt:i4>0</vt:i4>
      </vt:variant>
      <vt:variant>
        <vt:i4>5</vt:i4>
      </vt:variant>
      <vt:variant>
        <vt:lpwstr/>
      </vt:variant>
      <vt:variant>
        <vt:lpwstr>Exhibit_B</vt:lpwstr>
      </vt:variant>
      <vt:variant>
        <vt:i4>2555931</vt:i4>
      </vt:variant>
      <vt:variant>
        <vt:i4>12</vt:i4>
      </vt:variant>
      <vt:variant>
        <vt:i4>0</vt:i4>
      </vt:variant>
      <vt:variant>
        <vt:i4>5</vt:i4>
      </vt:variant>
      <vt:variant>
        <vt:lpwstr/>
      </vt:variant>
      <vt:variant>
        <vt:lpwstr>Exhibit_A</vt:lpwstr>
      </vt:variant>
      <vt:variant>
        <vt:i4>2162711</vt:i4>
      </vt:variant>
      <vt:variant>
        <vt:i4>9</vt:i4>
      </vt:variant>
      <vt:variant>
        <vt:i4>0</vt:i4>
      </vt:variant>
      <vt:variant>
        <vt:i4>5</vt:i4>
      </vt:variant>
      <vt:variant>
        <vt:lpwstr/>
      </vt:variant>
      <vt:variant>
        <vt:lpwstr>Section_4</vt:lpwstr>
      </vt:variant>
      <vt:variant>
        <vt:i4>2162711</vt:i4>
      </vt:variant>
      <vt:variant>
        <vt:i4>6</vt:i4>
      </vt:variant>
      <vt:variant>
        <vt:i4>0</vt:i4>
      </vt:variant>
      <vt:variant>
        <vt:i4>5</vt:i4>
      </vt:variant>
      <vt:variant>
        <vt:lpwstr/>
      </vt:variant>
      <vt:variant>
        <vt:lpwstr>Section_3</vt:lpwstr>
      </vt:variant>
      <vt:variant>
        <vt:i4>2162711</vt:i4>
      </vt:variant>
      <vt:variant>
        <vt:i4>3</vt:i4>
      </vt:variant>
      <vt:variant>
        <vt:i4>0</vt:i4>
      </vt:variant>
      <vt:variant>
        <vt:i4>5</vt:i4>
      </vt:variant>
      <vt:variant>
        <vt:lpwstr/>
      </vt:variant>
      <vt:variant>
        <vt:lpwstr>Section_2</vt:lpwstr>
      </vt:variant>
      <vt:variant>
        <vt:i4>2162711</vt:i4>
      </vt:variant>
      <vt:variant>
        <vt:i4>0</vt:i4>
      </vt:variant>
      <vt:variant>
        <vt:i4>0</vt:i4>
      </vt:variant>
      <vt:variant>
        <vt:i4>5</vt:i4>
      </vt:variant>
      <vt:variant>
        <vt:lpwstr/>
      </vt:variant>
      <vt:variant>
        <vt:lpwstr>Section_1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IFB Template</dc:title>
  <dc:creator>sgeist</dc:creator>
  <cp:lastModifiedBy>Wendy Glenn</cp:lastModifiedBy>
  <cp:revision>4</cp:revision>
  <cp:lastPrinted>2018-11-08T00:40:00Z</cp:lastPrinted>
  <dcterms:created xsi:type="dcterms:W3CDTF">2019-02-04T17:27:00Z</dcterms:created>
  <dcterms:modified xsi:type="dcterms:W3CDTF">2022-02-04T19:28:00Z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ategory">
    <vt:lpwstr>Template</vt:lpwstr>
  </property>
  <property fmtid="{D5CDD505-2E9C-101B-9397-08002B2CF9AE}" pid="4" name="ContentTypeId">
    <vt:lpwstr>0x01010058B848503616A74292EA15D8ED0BAC5C</vt:lpwstr>
  </property>
</Properties>
</file>